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9"/>
  </p:notesMasterIdLst>
  <p:sldIdLst>
    <p:sldId id="398" r:id="rId2"/>
    <p:sldId id="422" r:id="rId3"/>
    <p:sldId id="452" r:id="rId4"/>
    <p:sldId id="408" r:id="rId5"/>
    <p:sldId id="409" r:id="rId6"/>
    <p:sldId id="443" r:id="rId7"/>
    <p:sldId id="403" r:id="rId8"/>
    <p:sldId id="438" r:id="rId9"/>
    <p:sldId id="424" r:id="rId10"/>
    <p:sldId id="405" r:id="rId11"/>
    <p:sldId id="406" r:id="rId12"/>
    <p:sldId id="437" r:id="rId13"/>
    <p:sldId id="441" r:id="rId14"/>
    <p:sldId id="442" r:id="rId15"/>
    <p:sldId id="451" r:id="rId16"/>
    <p:sldId id="419" r:id="rId17"/>
    <p:sldId id="420" r:id="rId18"/>
    <p:sldId id="421" r:id="rId19"/>
    <p:sldId id="384" r:id="rId20"/>
    <p:sldId id="267" r:id="rId21"/>
    <p:sldId id="450" r:id="rId22"/>
    <p:sldId id="453" r:id="rId23"/>
    <p:sldId id="454" r:id="rId24"/>
    <p:sldId id="434" r:id="rId25"/>
    <p:sldId id="411" r:id="rId26"/>
    <p:sldId id="302" r:id="rId27"/>
    <p:sldId id="30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oudy Old Styl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D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22" d="100"/>
        <a:sy n="322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77FC279-0731-8240-B854-29A3ABBC6AB7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18CA69C-6C14-BD4E-A48A-418F2061E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493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7FA197F-03F3-7043-A928-86C956E1440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12589E2A-9B59-034D-877B-51EF55622800}" type="slidenum">
              <a:rPr lang="en-AU">
                <a:latin typeface="Arial" charset="0"/>
              </a:rPr>
              <a:pPr algn="r"/>
              <a:t>2</a:t>
            </a:fld>
            <a:endParaRPr lang="en-AU">
              <a:latin typeface="Arial" charset="0"/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140B5542-AAAC-8547-B955-94691E935AD1}" type="slidenum">
              <a:rPr lang="en-AU">
                <a:latin typeface="Arial" charset="0"/>
              </a:rPr>
              <a:pPr algn="r"/>
              <a:t>2</a:t>
            </a:fld>
            <a:endParaRPr lang="en-AU"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>
                <a:latin typeface="Calibri" charset="0"/>
                <a:ea typeface="ＭＳ Ｐゴシック" charset="0"/>
              </a:rPr>
              <a:t>http://www.facebook.com/notes/facebook-engineering/visualizing-friendships/469716398919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CC829A63-C3AD-FD43-B42D-DD45EBFB6EAC}" type="slidenum">
              <a:rPr lang="en-AU">
                <a:latin typeface="Arial" charset="0"/>
              </a:rPr>
              <a:pPr algn="r"/>
              <a:t>8</a:t>
            </a:fld>
            <a:endParaRPr lang="en-AU">
              <a:latin typeface="Arial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6CC54633-E87E-DB46-821E-82E688FF5D25}" type="slidenum">
              <a:rPr lang="en-AU">
                <a:latin typeface="Arial" charset="0"/>
              </a:rPr>
              <a:pPr algn="r"/>
              <a:t>8</a:t>
            </a:fld>
            <a:endParaRPr lang="en-AU">
              <a:latin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</a:pPr>
            <a:r>
              <a:rPr lang="en-AU" sz="2000">
                <a:latin typeface="Calibri" charset="0"/>
                <a:ea typeface="ＭＳ Ｐゴシック" charset="0"/>
              </a:rPr>
              <a:t>The ‘Developing Global Citizens’ CD is a good introduction to GE. </a:t>
            </a:r>
          </a:p>
          <a:p>
            <a:pPr lvl="1">
              <a:lnSpc>
                <a:spcPct val="80000"/>
              </a:lnSpc>
            </a:pPr>
            <a:r>
              <a:rPr lang="en-AU" sz="2000">
                <a:latin typeface="Calibri" charset="0"/>
                <a:ea typeface="ＭＳ Ｐゴシック" charset="0"/>
              </a:rPr>
              <a:t>Focus on: The Intro, Go Global Car Game, Eco Housing and Global Perspectives sections as they are most relevant to secondary schools.</a:t>
            </a:r>
          </a:p>
          <a:p>
            <a:pPr lvl="1">
              <a:lnSpc>
                <a:spcPct val="80000"/>
              </a:lnSpc>
            </a:pPr>
            <a:endParaRPr lang="en-AU" sz="200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AU" sz="2000">
                <a:latin typeface="Calibri" charset="0"/>
                <a:ea typeface="ＭＳ Ｐゴシック" charset="0"/>
              </a:rPr>
              <a:t>You may also wish to read the information in the Teacher Background section, and review some of the </a:t>
            </a:r>
            <a:r>
              <a:rPr lang="en-AU" sz="2000" b="1">
                <a:latin typeface="Calibri" charset="0"/>
                <a:ea typeface="ＭＳ Ｐゴシック" charset="0"/>
              </a:rPr>
              <a:t>sample units</a:t>
            </a:r>
            <a:r>
              <a:rPr lang="en-AU" sz="2000">
                <a:latin typeface="Calibri" charset="0"/>
                <a:ea typeface="ＭＳ Ｐゴシック" charset="0"/>
              </a:rPr>
              <a:t> of work most relevant to your learning area. The insert in the CD has a summary table of these sample units.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971BFC7-DFE2-0D4F-91A3-198F9AB57B6E}" type="slidenum">
              <a:rPr lang="en-AU">
                <a:latin typeface="Arial" charset="0"/>
              </a:rPr>
              <a:pPr algn="r"/>
              <a:t>10</a:t>
            </a:fld>
            <a:endParaRPr lang="en-A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14BCAFD-702E-A842-A4A2-08EF2B372B9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88761243-F126-44E2-9FCC-3ECB7378A4CC}" type="slidenum">
              <a:rPr lang="en-AU" altLang="en-US" smtClean="0">
                <a:latin typeface="Arial" pitchFamily="34" charset="0"/>
              </a:rPr>
              <a:pPr eaLnBrk="1" hangingPunct="1"/>
              <a:t>13</a:t>
            </a:fld>
            <a:endParaRPr lang="en-AU" alt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 smtClean="0">
              <a:latin typeface="Arial" pitchFamily="34" charset="0"/>
            </a:endParaRP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Questions - What were your impressions of the picture? </a:t>
            </a:r>
            <a:endParaRPr lang="en-US" altLang="en-US" smtClean="0">
              <a:latin typeface="Arial" pitchFamily="34" charset="0"/>
            </a:endParaRPr>
          </a:p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fld id="{A0A62C53-B865-4CF9-A56E-46CCC92D47FA}" type="slidenum">
              <a:rPr lang="en-AU" altLang="en-US" smtClean="0">
                <a:latin typeface="Arial" pitchFamily="34" charset="0"/>
              </a:rPr>
              <a:pPr eaLnBrk="1" hangingPunct="1"/>
              <a:t>14</a:t>
            </a:fld>
            <a:endParaRPr lang="en-AU" altLang="en-US" smtClean="0">
              <a:latin typeface="Arial" pitchFamily="34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6F04C9BB-AC88-47E8-BEE0-F0D8F1D1A4B6}" type="slidenum">
              <a:rPr lang="en-AU" altLang="en-US" sz="1200">
                <a:solidFill>
                  <a:srgbClr val="458A00"/>
                </a:solidFill>
                <a:latin typeface="Calibri" pitchFamily="34" charset="0"/>
              </a:rPr>
              <a:pPr algn="r" eaLnBrk="1" hangingPunct="1"/>
              <a:t>14</a:t>
            </a:fld>
            <a:endParaRPr lang="en-AU" altLang="en-US" sz="1200">
              <a:solidFill>
                <a:srgbClr val="458A00"/>
              </a:solidFill>
              <a:latin typeface="Calibri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latin typeface="Arial" pitchFamily="34" charset="0"/>
              </a:rPr>
              <a:t>Did the picture look like you imagined?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What was recalled accurately?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What was distorted?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Why do you think some of the details were distorted?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Was anything described that wasn’t in the picture?  Where do you think these details came from?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Did the people who described the picture have enough information to really know about the picture?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Can you think of any situations in life where people don’t have enough information to really know something? 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 Where their expectations and attitudes inform what they think they see?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Do we sometimes make quick judgements about people when we don’t know about them?</a:t>
            </a:r>
          </a:p>
          <a:p>
            <a:pPr eaLnBrk="1" hangingPunct="1"/>
            <a:r>
              <a:rPr lang="en-AU" altLang="en-US" smtClean="0">
                <a:latin typeface="Arial" pitchFamily="34" charset="0"/>
              </a:rPr>
              <a:t>Any further comments?</a:t>
            </a:r>
            <a:endParaRPr lang="en-US" altLang="en-US" smtClean="0">
              <a:latin typeface="Arial" pitchFamily="34" charset="0"/>
            </a:endParaRPr>
          </a:p>
          <a:p>
            <a:pPr eaLnBrk="1" hangingPunct="1"/>
            <a:endParaRPr lang="en-A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EAF2E5F6-2A86-544E-9E3B-0C80517F416C}" type="slidenum">
              <a:rPr lang="en-AU">
                <a:latin typeface="Arial" charset="0"/>
              </a:rPr>
              <a:pPr algn="r"/>
              <a:t>19</a:t>
            </a:fld>
            <a:endParaRPr lang="en-AU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AU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/>
            </a:lvl1pPr>
          </a:lstStyle>
          <a:p>
            <a:fld id="{D6FDDE6D-9273-C641-9887-AC6277908009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charset="0"/>
              </a:defRPr>
            </a:lvl1pPr>
          </a:lstStyle>
          <a:p>
            <a:fld id="{CFE51E6C-1200-8149-810A-F63D1D793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18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1FF61C0B-45DD-4140-B249-A4F18DF69F68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DEB6DB7-BEE0-EE43-ADAA-E13278D54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55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0654825-6AC2-7F4C-91C3-A42ED70AF5DF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04F863D-4718-C641-8026-A91B8C2FC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22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D3AF4-3014-F74A-91AF-C2B379C56436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B13A0-791B-994A-9B31-8ECEF6803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0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BDFBA-C3AC-6A49-A8E1-640C4D84402F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79614-1D64-4147-AB0A-628B97840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16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5978C-261D-7B46-8F95-7E569AB6709B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FE188-3B62-AF4E-AA5F-287AC0604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58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492753" y="35357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BE6A1AB-E9BC-BC4B-B04F-EDF3F2C1E84D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74E214-D281-0940-8482-E9D815446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0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496218" y="330453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80639D6-321D-BE4D-A254-5A9AC15CC23E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ABA7C01-FA88-3447-980F-4453FA72E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12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A5E248C-D8CE-8645-8476-2070EDEBCAC3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F1451F7-336B-D24F-B4C9-ACD84C45C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999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495118" y="338235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B3695324-D966-FC4D-A5CA-9033D3CBD8A3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E38936D-9FEB-F74C-8C37-48023EFDE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492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D9B78-44A9-BF42-80AE-71AC264E2F5E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4C05-81E8-A64F-ADBF-6C9EE317C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76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8F878-9D59-A845-A4B0-D24940288B2D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C80A-7FD4-1D4A-A8FA-5F981501E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656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9B88F-4E9C-7F4B-BD98-21C6F93C29AD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2E56-E572-0A43-A1AA-3E7F099EB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46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fld id="{3AA9BE28-4DFD-8F4B-A41B-4DE98BD2A909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charset="0"/>
              </a:defRPr>
            </a:lvl1pPr>
          </a:lstStyle>
          <a:p>
            <a:fld id="{06BCD096-C398-9548-8C45-975BE9DB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123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B1CA2-6CD1-2A4E-AD51-24054E8355CF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16BC7-A35A-884A-8ED3-362EC73DA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47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DF63402-7E2C-FD46-864F-8A8AB0EB6E04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3EF41C-0A04-CC41-A25A-31B6B9D24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41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01777" y="341034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24CF5B9-2D91-B644-B425-A853192FCD00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B971B44-6972-FF43-B9D7-F739650FA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009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EDEDC-DAE5-E445-8D18-1F1C0C000252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B263C-E89F-CF46-A4D9-0D0DD3A42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87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D3285-64D8-B943-A323-246FF3FAEFE4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9B297-6433-E443-9B72-217BC1BB3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21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4CD2A9-E6F7-D44E-B9CB-1090EF061601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DB5A0F-3E0D-7A43-92E5-0F2958C48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5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charset="0"/>
              </a:defRPr>
            </a:lvl1pPr>
          </a:lstStyle>
          <a:p>
            <a:fld id="{2FC6E8C5-156E-2445-8FA7-7145DFE1E931}" type="datetimeFigureOut">
              <a:rPr lang="en-US"/>
              <a:pPr/>
              <a:t>19-Jul-15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charset="0"/>
              </a:defRPr>
            </a:lvl1pPr>
          </a:lstStyle>
          <a:p>
            <a:fld id="{BEBBFA79-1929-E948-B6D4-EDD04C80B3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5" r:id="rId1"/>
    <p:sldLayoutId id="2147485077" r:id="rId2"/>
    <p:sldLayoutId id="2147485086" r:id="rId3"/>
    <p:sldLayoutId id="2147485087" r:id="rId4"/>
    <p:sldLayoutId id="2147485088" r:id="rId5"/>
    <p:sldLayoutId id="2147485089" r:id="rId6"/>
    <p:sldLayoutId id="2147485078" r:id="rId7"/>
    <p:sldLayoutId id="2147485090" r:id="rId8"/>
    <p:sldLayoutId id="2147485079" r:id="rId9"/>
    <p:sldLayoutId id="2147485080" r:id="rId10"/>
    <p:sldLayoutId id="2147485081" r:id="rId11"/>
    <p:sldLayoutId id="2147485082" r:id="rId12"/>
    <p:sldLayoutId id="2147485083" r:id="rId13"/>
    <p:sldLayoutId id="2147485084" r:id="rId14"/>
    <p:sldLayoutId id="2147485091" r:id="rId15"/>
    <p:sldLayoutId id="2147485092" r:id="rId16"/>
    <p:sldLayoutId id="2147485093" r:id="rId17"/>
    <p:sldLayoutId id="2147485094" r:id="rId18"/>
    <p:sldLayoutId id="2147485095" r:id="rId19"/>
    <p:sldLayoutId id="214748509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zlfKdbWwru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riculum.edu.au/verve/_resources/National_Declaration_on_the_Educational_Goals_for_Young_Australian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youtube.com/watch?v=D9Ihs241z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png"/><Relationship Id="rId7" Type="http://schemas.openxmlformats.org/officeDocument/2006/relationships/hyperlink" Target="http://twitt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neworldcentre.org.au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hyperlink" Target="http://www.facebook.com/oneworldcentr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hyperlink" Target="http://globalwords.edu.a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olerance.org/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://www.differencedifferently.edu.a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hyperlink" Target="http://childfundconnect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amahope.org/unlock-potential/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://www.childaustralia.org.au/Documents/IPSP-Section/Resource-Centre-Docs/cultural-book-complete-WEB.asp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op.it/u/selena-prio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globaleducation.edu.a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oneworldcentre.org.a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rary@oneworldcentre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92125" y="936625"/>
            <a:ext cx="9144000" cy="868363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endParaRPr lang="en-US" sz="3600">
              <a:solidFill>
                <a:srgbClr val="458A00"/>
              </a:solidFill>
              <a:latin typeface="Calibri" charset="0"/>
              <a:ea typeface="ＭＳ Ｐゴシック" charset="0"/>
              <a:hlinkClick r:id="rId3"/>
            </a:endParaRPr>
          </a:p>
        </p:txBody>
      </p:sp>
      <p:sp>
        <p:nvSpPr>
          <p:cNvPr id="14339" name="Subtitle 1"/>
          <p:cNvSpPr>
            <a:spLocks/>
          </p:cNvSpPr>
          <p:nvPr/>
        </p:nvSpPr>
        <p:spPr bwMode="auto">
          <a:xfrm>
            <a:off x="492125" y="482282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45720" bIns="0"/>
          <a:lstStyle/>
          <a:p>
            <a:pPr>
              <a:lnSpc>
                <a:spcPts val="2600"/>
              </a:lnSpc>
              <a:buSzPct val="90000"/>
            </a:pPr>
            <a:endParaRPr lang="en-US" sz="2200"/>
          </a:p>
          <a:p>
            <a:pPr>
              <a:lnSpc>
                <a:spcPts val="2600"/>
              </a:lnSpc>
              <a:buSzPct val="90000"/>
            </a:pPr>
            <a:endParaRPr lang="en-US" sz="2200"/>
          </a:p>
          <a:p>
            <a:pPr>
              <a:lnSpc>
                <a:spcPts val="2600"/>
              </a:lnSpc>
              <a:buSzPct val="90000"/>
            </a:pPr>
            <a:endParaRPr lang="en-US"/>
          </a:p>
        </p:txBody>
      </p:sp>
      <p:sp>
        <p:nvSpPr>
          <p:cNvPr id="14340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AU">
              <a:latin typeface="Goudy Old Style" charset="0"/>
              <a:ea typeface="ＭＳ Ｐゴシック" charset="0"/>
            </a:endParaRPr>
          </a:p>
        </p:txBody>
      </p:sp>
      <p:pic>
        <p:nvPicPr>
          <p:cNvPr id="14341" name="Picture 8" descr="Globe from Ed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063" y="0"/>
            <a:ext cx="11168063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422525" y="384175"/>
            <a:ext cx="6408738" cy="110490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4400" dirty="0">
                <a:solidFill>
                  <a:schemeClr val="bg2">
                    <a:lumMod val="75000"/>
                  </a:schemeClr>
                </a:solidFill>
                <a:latin typeface="+mj-lt"/>
                <a:cs typeface="Eurostile"/>
              </a:rPr>
              <a:t>One World Centre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2800" dirty="0">
                <a:solidFill>
                  <a:schemeClr val="bg2">
                    <a:lumMod val="75000"/>
                  </a:schemeClr>
                </a:solidFill>
                <a:latin typeface="+mj-lt"/>
                <a:cs typeface="Eurostile"/>
              </a:rPr>
              <a:t>educating for justice and sustainability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4197" y="2637582"/>
            <a:ext cx="3387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AD68"/>
                </a:solidFill>
              </a:rPr>
              <a:t>Education for Global Citizenship: </a:t>
            </a:r>
            <a:r>
              <a:rPr lang="en-US" sz="2800" dirty="0" smtClean="0">
                <a:solidFill>
                  <a:srgbClr val="03AD68"/>
                </a:solidFill>
              </a:rPr>
              <a:t>Teaching about countries and cultures</a:t>
            </a:r>
            <a:endParaRPr lang="en-US" sz="2800" dirty="0">
              <a:solidFill>
                <a:srgbClr val="03AD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87350" y="641350"/>
            <a:ext cx="8359775" cy="868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</a:rPr>
              <a:t>Goal 2: </a:t>
            </a:r>
            <a:r>
              <a:rPr lang="en-US" sz="3200" dirty="0">
                <a:ea typeface="ＭＳ Ｐゴシック" charset="0"/>
              </a:rPr>
              <a:t>All young Australians become successful learners, confident and creative individuals, </a:t>
            </a:r>
            <a:r>
              <a:rPr lang="en-US" sz="3200" dirty="0" smtClean="0">
                <a:ea typeface="ＭＳ Ｐゴシック" charset="0"/>
              </a:rPr>
              <a:t>and active and informed </a:t>
            </a:r>
            <a:r>
              <a:rPr lang="en-US" sz="3200" dirty="0">
                <a:ea typeface="ＭＳ Ｐゴシック" charset="0"/>
              </a:rPr>
              <a:t>citizens</a:t>
            </a:r>
            <a:endParaRPr lang="en-GB" sz="3200" dirty="0">
              <a:ea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187450" y="6330950"/>
            <a:ext cx="684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/>
              <a:t>2008 </a:t>
            </a:r>
            <a:r>
              <a:rPr lang="en-GB" sz="1600" i="1">
                <a:solidFill>
                  <a:schemeClr val="bg2"/>
                </a:solidFill>
                <a:hlinkClick r:id="rId3"/>
              </a:rPr>
              <a:t>Melbourne Declaration on Educational Goals for Young Australians</a:t>
            </a:r>
            <a:r>
              <a:rPr lang="en-GB" sz="160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513" y="2159000"/>
            <a:ext cx="2463800" cy="3457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7313613" cy="868362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3600" b="1" dirty="0">
                <a:solidFill>
                  <a:srgbClr val="AF0C0C"/>
                </a:solidFill>
                <a:latin typeface="Garamond" charset="0"/>
                <a:ea typeface="ＭＳ Ｐゴシック" charset="0"/>
              </a:rPr>
              <a:t> </a:t>
            </a:r>
            <a:r>
              <a:rPr lang="en-AU" sz="3600" b="1" dirty="0" smtClean="0">
                <a:solidFill>
                  <a:srgbClr val="AF0C0C"/>
                </a:solidFill>
                <a:latin typeface="Garamond" charset="0"/>
                <a:ea typeface="ＭＳ Ｐゴシック" charset="0"/>
              </a:rPr>
              <a:t>         </a:t>
            </a:r>
            <a:r>
              <a:rPr lang="en-AU" sz="3600" dirty="0" smtClean="0">
                <a:solidFill>
                  <a:srgbClr val="AF0C0C"/>
                </a:solidFill>
                <a:latin typeface="+mj-lt"/>
                <a:ea typeface="ＭＳ Ｐゴシック" charset="0"/>
              </a:rPr>
              <a:t>Active and informed citizens:</a:t>
            </a:r>
            <a:endParaRPr lang="en-US" sz="3600" dirty="0">
              <a:solidFill>
                <a:srgbClr val="AF0C0C"/>
              </a:solidFill>
              <a:ea typeface="ＭＳ Ｐゴシック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76263" y="908050"/>
            <a:ext cx="8104187" cy="5584825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>
              <a:latin typeface="Goudy Old Style" charset="0"/>
              <a:ea typeface="ＭＳ Ｐゴシック" charset="0"/>
            </a:endParaRPr>
          </a:p>
          <a:p>
            <a:pPr lvl="4"/>
            <a:r>
              <a:rPr lang="en-US" sz="2800">
                <a:latin typeface="Goudy Old Style" charset="0"/>
                <a:ea typeface="ＭＳ Ｐゴシック" charset="0"/>
              </a:rPr>
              <a:t>are committed to national values of democracy, equity and justice, and participate in Australia’s civic life</a:t>
            </a:r>
          </a:p>
          <a:p>
            <a:pPr marL="0" indent="0"/>
            <a:r>
              <a:rPr lang="en-US" sz="2800">
                <a:latin typeface="Goudy Old Style" charset="0"/>
                <a:ea typeface="ＭＳ Ｐゴシック" charset="0"/>
              </a:rPr>
              <a:t>are able to relate to and communicate across cultures</a:t>
            </a:r>
          </a:p>
          <a:p>
            <a:pPr marL="0" indent="0"/>
            <a:r>
              <a:rPr lang="en-US" sz="2800">
                <a:latin typeface="Goudy Old Style" charset="0"/>
                <a:ea typeface="ＭＳ Ｐゴシック" charset="0"/>
              </a:rPr>
              <a:t>work for the common good, in particular sustaining and improving natural and social environments</a:t>
            </a:r>
          </a:p>
          <a:p>
            <a:pPr marL="0" indent="0"/>
            <a:r>
              <a:rPr lang="en-US" sz="2800">
                <a:latin typeface="Goudy Old Style" charset="0"/>
                <a:ea typeface="ＭＳ Ｐゴシック" charset="0"/>
              </a:rPr>
              <a:t>are responsible global and local citizens.</a:t>
            </a:r>
          </a:p>
          <a:p>
            <a:pPr marL="0" indent="0"/>
            <a:r>
              <a:rPr lang="en-US" sz="2800">
                <a:latin typeface="Goudy Old Style" charset="0"/>
                <a:ea typeface="ＭＳ Ｐゴシック" charset="0"/>
              </a:rPr>
              <a:t>act with moral and ethical integrity</a:t>
            </a:r>
          </a:p>
          <a:p>
            <a:pPr marL="0" indent="0"/>
            <a:endParaRPr lang="en-US" sz="2800">
              <a:latin typeface="Goudy Old Style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US" sz="2600">
              <a:latin typeface="Goudy Old Style" charset="0"/>
              <a:ea typeface="ＭＳ Ｐゴシック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287338"/>
            <a:ext cx="1546225" cy="2168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2" descr="school boy at desk Lao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83113" cy="3152775"/>
          </a:xfrm>
        </p:spPr>
      </p:pic>
      <p:pic>
        <p:nvPicPr>
          <p:cNvPr id="23555" name="Picture 3" descr="4598015724_cfdce0cd63_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45815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world_han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2775"/>
            <a:ext cx="51101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SCF17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3152775"/>
            <a:ext cx="45815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642938" y="6289675"/>
            <a:ext cx="8037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Photo credits: Australian Aid and One World Centre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416175" y="2157413"/>
            <a:ext cx="4278313" cy="18158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algn="ctr"/>
            <a:endParaRPr lang="en-US" sz="1600" dirty="0"/>
          </a:p>
          <a:p>
            <a:pPr algn="ctr"/>
            <a:endParaRPr lang="en-US" sz="2000" dirty="0"/>
          </a:p>
          <a:p>
            <a:pPr algn="ctr"/>
            <a:r>
              <a:rPr lang="en-US" sz="4000" dirty="0"/>
              <a:t> </a:t>
            </a:r>
            <a:r>
              <a:rPr lang="en-US" sz="4000" dirty="0" smtClean="0"/>
              <a:t>Global Fact Match</a:t>
            </a:r>
            <a:endParaRPr lang="en-US" sz="4000" dirty="0"/>
          </a:p>
          <a:p>
            <a:pPr algn="ctr"/>
            <a:endParaRPr lang="en-US" sz="2000" dirty="0"/>
          </a:p>
          <a:p>
            <a:pPr algn="ctr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4600"/>
            <a:ext cx="8229600" cy="4776788"/>
          </a:xfrm>
        </p:spPr>
        <p:txBody>
          <a:bodyPr/>
          <a:lstStyle/>
          <a:p>
            <a:pPr eaLnBrk="1" hangingPunct="1"/>
            <a:endParaRPr lang="en-AU" altLang="en-US" sz="8000" smtClean="0"/>
          </a:p>
        </p:txBody>
      </p:sp>
      <p:pic>
        <p:nvPicPr>
          <p:cNvPr id="29699" name="Picture 3" descr="MCj0285466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485900"/>
            <a:ext cx="45370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8313" y="6381750"/>
            <a:ext cx="828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200">
                <a:solidFill>
                  <a:srgbClr val="458A00"/>
                </a:solidFill>
                <a:latin typeface="Calibri" pitchFamily="34" charset="0"/>
              </a:rPr>
              <a:t>From </a:t>
            </a:r>
            <a:r>
              <a:rPr lang="en-AU" altLang="en-US" sz="1200" i="1">
                <a:solidFill>
                  <a:srgbClr val="458A00"/>
                </a:solidFill>
                <a:latin typeface="Calibri" pitchFamily="34" charset="0"/>
              </a:rPr>
              <a:t>Theme Work: Approaches for Teaching with a Global Perspective</a:t>
            </a:r>
            <a:r>
              <a:rPr lang="en-AU" altLang="en-US" sz="1200">
                <a:solidFill>
                  <a:srgbClr val="458A00"/>
                </a:solidFill>
                <a:latin typeface="Calibri" pitchFamily="34" charset="0"/>
              </a:rPr>
              <a:t>. Development Education Centre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57200" y="21590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altLang="en-US" sz="5400">
                <a:solidFill>
                  <a:srgbClr val="458A00"/>
                </a:solidFill>
                <a:latin typeface="Calibri" pitchFamily="34" charset="0"/>
              </a:rPr>
              <a:t>RUMOUR CLINIC</a:t>
            </a:r>
          </a:p>
        </p:txBody>
      </p:sp>
    </p:spTree>
    <p:extLst>
      <p:ext uri="{BB962C8B-B14F-4D97-AF65-F5344CB8AC3E}">
        <p14:creationId xmlns="" xmlns:p14="http://schemas.microsoft.com/office/powerpoint/2010/main" val="34478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Sorata 009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5400"/>
            <a:ext cx="9144000" cy="6883400"/>
          </a:xfrm>
        </p:spPr>
      </p:pic>
    </p:spTree>
    <p:extLst>
      <p:ext uri="{BB962C8B-B14F-4D97-AF65-F5344CB8AC3E}">
        <p14:creationId xmlns="" xmlns:p14="http://schemas.microsoft.com/office/powerpoint/2010/main" val="4702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46088" y="503238"/>
            <a:ext cx="8191500" cy="868362"/>
          </a:xfrm>
        </p:spPr>
        <p:txBody>
          <a:bodyPr/>
          <a:lstStyle/>
          <a:p>
            <a:r>
              <a:rPr lang="en-AU" sz="2800" smtClean="0">
                <a:solidFill>
                  <a:srgbClr val="458A00"/>
                </a:solidFill>
              </a:rPr>
              <a:t>The Danger of a Single Story – Chimimanda Adiche</a:t>
            </a:r>
          </a:p>
        </p:txBody>
      </p:sp>
      <p:pic>
        <p:nvPicPr>
          <p:cNvPr id="45058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735138"/>
            <a:ext cx="6094413" cy="4056062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1524000" y="5967413"/>
            <a:ext cx="6094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/>
              <a:t>Image Credit: Chris Boland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AU" sz="3600">
                <a:latin typeface="Calibri" charset="0"/>
                <a:ea typeface="ＭＳ Ｐゴシック" charset="0"/>
              </a:rPr>
              <a:t>“The single story creates stereotypes, and the problem with stereotypes is not that they are untrue, but that they are incomplete. They make one story become the only story.” </a:t>
            </a:r>
          </a:p>
          <a:p>
            <a:pPr eaLnBrk="1" hangingPunct="1">
              <a:buFontTx/>
              <a:buNone/>
            </a:pPr>
            <a:r>
              <a:rPr lang="en-AU">
                <a:latin typeface="Calibri" charset="0"/>
                <a:ea typeface="ＭＳ Ｐゴシック" charset="0"/>
              </a:rPr>
              <a:t>Chimamanda Adichie – Nigerian Novelist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200">
                <a:solidFill>
                  <a:srgbClr val="458A00"/>
                </a:solidFill>
                <a:latin typeface="Calibri" charset="0"/>
                <a:ea typeface="ＭＳ Ｐゴシック" charset="0"/>
              </a:rPr>
              <a:t>Image source and selection</a:t>
            </a:r>
            <a:r>
              <a:rPr lang="en-AU" sz="4200">
                <a:solidFill>
                  <a:schemeClr val="accent1"/>
                </a:solidFill>
                <a:latin typeface="Calibri" charset="0"/>
                <a:ea typeface="ＭＳ Ｐゴシック" charset="0"/>
              </a:rPr>
              <a:t/>
            </a:r>
            <a:br>
              <a:rPr lang="en-AU" sz="4200">
                <a:solidFill>
                  <a:schemeClr val="accent1"/>
                </a:solidFill>
                <a:latin typeface="Calibri" charset="0"/>
                <a:ea typeface="ＭＳ Ｐゴシック" charset="0"/>
              </a:rPr>
            </a:br>
            <a:endParaRPr lang="en-AU" sz="3300">
              <a:solidFill>
                <a:schemeClr val="accent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pic>
        <p:nvPicPr>
          <p:cNvPr id="36868" name="Picture 4" descr="Atwell PS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8486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200">
                <a:solidFill>
                  <a:srgbClr val="458A00"/>
                </a:solidFill>
                <a:latin typeface="Calibri" charset="0"/>
                <a:ea typeface="ＭＳ Ｐゴシック" charset="0"/>
              </a:rPr>
              <a:t>Image source and selection</a:t>
            </a:r>
            <a:r>
              <a:rPr lang="en-AU" sz="4200">
                <a:solidFill>
                  <a:schemeClr val="accent1"/>
                </a:solidFill>
                <a:latin typeface="Goudy Old Style" charset="0"/>
                <a:ea typeface="ＭＳ Ｐゴシック" charset="0"/>
              </a:rPr>
              <a:t/>
            </a:r>
            <a:br>
              <a:rPr lang="en-AU" sz="4200">
                <a:solidFill>
                  <a:schemeClr val="accent1"/>
                </a:solidFill>
                <a:latin typeface="Goudy Old Style" charset="0"/>
                <a:ea typeface="ＭＳ Ｐゴシック" charset="0"/>
              </a:rPr>
            </a:br>
            <a:endParaRPr lang="en-AU" sz="3300">
              <a:solidFill>
                <a:schemeClr val="accent1"/>
              </a:solidFill>
              <a:latin typeface="Goudy Old Style" charset="0"/>
              <a:ea typeface="ＭＳ Ｐゴシック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pic>
        <p:nvPicPr>
          <p:cNvPr id="37892" name="Picture 4" descr="atwell PS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581150"/>
            <a:ext cx="76327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25413" y="0"/>
            <a:ext cx="9018587" cy="6829425"/>
            <a:chOff x="79" y="0"/>
            <a:chExt cx="5681" cy="4302"/>
          </a:xfrm>
        </p:grpSpPr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19"/>
              <a:ext cx="5603" cy="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1837" y="1026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food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3515" y="2251"/>
              <a:ext cx="12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environment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381" y="1026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religion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2336" y="572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rituals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2290" y="2024"/>
              <a:ext cx="8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clothing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2926" y="2115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behaviour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3515" y="1752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language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2381" y="1385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2000" b="1">
                  <a:latin typeface="Arial" charset="0"/>
                </a:rPr>
                <a:t>CUSTOMS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158" y="436"/>
              <a:ext cx="154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2800" b="1">
                  <a:latin typeface="Arial" charset="0"/>
                </a:rPr>
                <a:t>The Iceberg of Culture</a:t>
              </a:r>
              <a:endParaRPr lang="en-US" sz="2800" b="1">
                <a:latin typeface="Arial" charset="0"/>
              </a:endParaRP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3742" y="1212"/>
              <a:ext cx="18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AU" sz="1800" b="1">
                  <a:latin typeface="Arial" charset="0"/>
                </a:rPr>
                <a:t>What you need to know and can actually see. 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4286" y="3657"/>
              <a:ext cx="13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AU" sz="1800" b="1">
                  <a:latin typeface="Arial" charset="0"/>
                </a:rPr>
                <a:t>What you        need to know but   is less visible. 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2245" y="2795"/>
              <a:ext cx="10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2000" b="1">
                  <a:latin typeface="Arial" charset="0"/>
                </a:rPr>
                <a:t>VALUES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884" y="3018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statutes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657" y="2659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attitudes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2835" y="3521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social structure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2472" y="3834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enculturation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4513" y="3108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institutions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3470" y="2886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government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158" y="2976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rules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4785" y="2745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tradition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657" y="3566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mores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3651" y="3294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organisation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1474" y="3562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gender roles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1701" y="3067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>
                  <a:latin typeface="Arial" charset="0"/>
                </a:rPr>
                <a:t>roles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58" y="1026"/>
              <a:ext cx="99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800" b="1">
                  <a:latin typeface="Arial" charset="0"/>
                </a:rPr>
                <a:t>Underlying values make sense of the observable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1859" y="0"/>
              <a:ext cx="390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oudy Old Styl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1000">
                  <a:latin typeface="Arial" charset="0"/>
                </a:rPr>
                <a:t>Source: Intercultural Communication, Asia Education Teacher</a:t>
              </a:r>
              <a:r>
                <a:rPr lang="ja-JP" altLang="en-AU" sz="1000">
                  <a:latin typeface="Arial" charset="0"/>
                </a:rPr>
                <a:t>’</a:t>
              </a:r>
              <a:r>
                <a:rPr lang="en-AU" altLang="ja-JP" sz="1000">
                  <a:latin typeface="Arial" charset="0"/>
                </a:rPr>
                <a:t>s Journal Vol 29 Number 4 Nov 2001 p33. </a:t>
              </a:r>
              <a:endParaRPr lang="en-US" sz="1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en-AU">
                <a:latin typeface="Calibri" charset="0"/>
                <a:ea typeface="ＭＳ Ｐゴシック" charset="0"/>
              </a:rPr>
              <a:t>What is the One World Centre?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0"/>
            <a:ext cx="9144000" cy="1055688"/>
            <a:chOff x="0" y="0"/>
            <a:chExt cx="5760" cy="665"/>
          </a:xfrm>
        </p:grpSpPr>
        <p:pic>
          <p:nvPicPr>
            <p:cNvPr id="1537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22"/>
              <a:ext cx="2360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3400" y="2967335"/>
            <a:ext cx="8229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 dirty="0" smtClean="0">
                <a:latin typeface="Calibri" charset="0"/>
              </a:rPr>
              <a:t>We </a:t>
            </a:r>
            <a:r>
              <a:rPr lang="en-AU" sz="2000" dirty="0">
                <a:latin typeface="Calibri" charset="0"/>
              </a:rPr>
              <a:t>offer professional development </a:t>
            </a:r>
            <a:r>
              <a:rPr lang="en-AU" sz="2000" b="1" dirty="0">
                <a:latin typeface="Calibri" charset="0"/>
              </a:rPr>
              <a:t>workshops</a:t>
            </a:r>
            <a:r>
              <a:rPr lang="en-AU" sz="2000" dirty="0">
                <a:latin typeface="Calibri" charset="0"/>
              </a:rPr>
              <a:t> on a range of global and development issues at the centre, in schools and at universities for teachers and pre-service teachers. </a:t>
            </a:r>
          </a:p>
          <a:p>
            <a:pPr>
              <a:spcBef>
                <a:spcPct val="50000"/>
              </a:spcBef>
            </a:pPr>
            <a:r>
              <a:rPr lang="en-AU" sz="2000" dirty="0" smtClean="0">
                <a:latin typeface="Calibri" charset="0"/>
              </a:rPr>
              <a:t>The </a:t>
            </a:r>
            <a:r>
              <a:rPr lang="en-AU" sz="2000" b="1" dirty="0">
                <a:latin typeface="Calibri" charset="0"/>
              </a:rPr>
              <a:t>OWC library</a:t>
            </a:r>
            <a:r>
              <a:rPr lang="en-AU" sz="2000" dirty="0">
                <a:latin typeface="Calibri" charset="0"/>
              </a:rPr>
              <a:t> provides a wide range of global education teaching and learning resources suitable for teachers and students. 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85800" y="5548313"/>
            <a:ext cx="5181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>
                <a:latin typeface="Calibri" charset="0"/>
              </a:rPr>
              <a:t>Check out the OWC at:</a:t>
            </a:r>
          </a:p>
          <a:p>
            <a:pPr>
              <a:spcBef>
                <a:spcPct val="50000"/>
              </a:spcBef>
            </a:pPr>
            <a:r>
              <a:rPr lang="en-AU">
                <a:latin typeface="Calibri" charset="0"/>
                <a:hlinkClick r:id="rId6"/>
              </a:rPr>
              <a:t>www.oneworldcentre.org.au</a:t>
            </a:r>
            <a:r>
              <a:rPr lang="en-AU">
                <a:latin typeface="Calibri" charset="0"/>
              </a:rPr>
              <a:t>  </a:t>
            </a:r>
          </a:p>
        </p:txBody>
      </p:sp>
      <p:sp>
        <p:nvSpPr>
          <p:cNvPr id="15366" name="AutoShape 8" descr="2Q=="/>
          <p:cNvSpPr>
            <a:spLocks noChangeAspect="1" noChangeArrowheads="1"/>
          </p:cNvSpPr>
          <p:nvPr/>
        </p:nvSpPr>
        <p:spPr bwMode="auto">
          <a:xfrm>
            <a:off x="3862388" y="2719388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AutoShape 9" descr="2Q=="/>
          <p:cNvSpPr>
            <a:spLocks noChangeAspect="1" noChangeArrowheads="1"/>
          </p:cNvSpPr>
          <p:nvPr/>
        </p:nvSpPr>
        <p:spPr bwMode="auto">
          <a:xfrm>
            <a:off x="3862388" y="2719388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8" name="Picture 10" descr="twitter_butt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864225"/>
            <a:ext cx="2133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Facebook_Badge-cop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284788"/>
            <a:ext cx="218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2721" y="1951672"/>
            <a:ext cx="7986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The OWC is a non-government, not-for-profit </a:t>
            </a:r>
            <a:r>
              <a:rPr lang="en-US" sz="2000" dirty="0" err="1" smtClean="0">
                <a:latin typeface="Calibri" pitchFamily="34" charset="0"/>
              </a:rPr>
              <a:t>organisation</a:t>
            </a:r>
            <a:r>
              <a:rPr lang="en-US" sz="2000" dirty="0" smtClean="0">
                <a:latin typeface="Calibri" pitchFamily="34" charset="0"/>
              </a:rPr>
              <a:t> which provides transformative education, with the aim of encouraging and supporting an active and engaged citizenship, and a just and sustainable future for all.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84450" y="2060575"/>
            <a:ext cx="6443663" cy="3816350"/>
          </a:xfrm>
        </p:spPr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AU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Contemporary </a:t>
            </a:r>
            <a:r>
              <a:rPr lang="en-AU" sz="3600" dirty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/ </a:t>
            </a:r>
            <a:r>
              <a:rPr lang="en-AU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Traditional</a:t>
            </a:r>
            <a:endParaRPr lang="en-AU" sz="3600" dirty="0">
              <a:solidFill>
                <a:schemeClr val="accent2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AU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Everyday </a:t>
            </a:r>
            <a:r>
              <a:rPr lang="en-AU" sz="3600" dirty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/ </a:t>
            </a:r>
            <a:r>
              <a:rPr lang="en-AU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Ceremonial</a:t>
            </a:r>
            <a:endParaRPr lang="en-AU" sz="3600" dirty="0">
              <a:solidFill>
                <a:schemeClr val="accent2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AU" sz="3600" dirty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Commonalities </a:t>
            </a:r>
            <a:r>
              <a:rPr lang="en-AU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/ </a:t>
            </a:r>
            <a:r>
              <a:rPr lang="en-AU" sz="3600" dirty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Differences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AU" sz="3600" dirty="0" smtClean="0">
                <a:solidFill>
                  <a:schemeClr val="accent2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Within / Between</a:t>
            </a:r>
            <a:endParaRPr lang="en-AU" sz="3600" dirty="0">
              <a:solidFill>
                <a:schemeClr val="accent2">
                  <a:lumMod val="75000"/>
                  <a:lumOff val="2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512763"/>
            <a:ext cx="7772400" cy="709612"/>
          </a:xfrm>
          <a:extLst/>
        </p:spPr>
        <p:txBody>
          <a:bodyPr/>
          <a:lstStyle/>
          <a:p>
            <a:pPr algn="r"/>
            <a:r>
              <a:rPr lang="en-AU" sz="4000">
                <a:effectLst>
                  <a:outerShdw blurRad="38100" dist="38100" dir="2700000" algn="tl">
                    <a:srgbClr val="DDDDDD"/>
                  </a:outerShdw>
                </a:effectLst>
                <a:latin typeface="Goudy Old Style" charset="0"/>
                <a:ea typeface="ＭＳ Ｐゴシック" charset="0"/>
                <a:cs typeface="ＭＳ Ｐゴシック" charset="0"/>
              </a:rPr>
              <a:t>4 ways of thinking about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52" y="500063"/>
            <a:ext cx="857029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55" y="141068"/>
            <a:ext cx="737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Useful resources</a:t>
            </a:r>
            <a:endParaRPr lang="en-US" sz="3600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488" t="11111" r="15666" b="6250"/>
          <a:stretch>
            <a:fillRect/>
          </a:stretch>
        </p:blipFill>
        <p:spPr bwMode="auto">
          <a:xfrm>
            <a:off x="267282" y="1118815"/>
            <a:ext cx="4092121" cy="27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699" t="11971" r="13455" b="5529"/>
          <a:stretch>
            <a:fillRect/>
          </a:stretch>
        </p:blipFill>
        <p:spPr bwMode="auto">
          <a:xfrm>
            <a:off x="4656403" y="1110565"/>
            <a:ext cx="4346917" cy="27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2915" t="13125" r="14212" b="5721"/>
          <a:stretch>
            <a:fillRect/>
          </a:stretch>
        </p:blipFill>
        <p:spPr bwMode="auto">
          <a:xfrm>
            <a:off x="2179704" y="3969980"/>
            <a:ext cx="4305505" cy="26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55" y="225476"/>
            <a:ext cx="737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Useful resources</a:t>
            </a:r>
            <a:endParaRPr lang="en-US" sz="3600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216" t="11918" r="14056" b="6250"/>
          <a:stretch>
            <a:fillRect/>
          </a:stretch>
        </p:blipFill>
        <p:spPr bwMode="auto">
          <a:xfrm>
            <a:off x="261259" y="936159"/>
            <a:ext cx="4434286" cy="28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435" t="11918" r="21467" b="6250"/>
          <a:stretch>
            <a:fillRect/>
          </a:stretch>
        </p:blipFill>
        <p:spPr bwMode="auto">
          <a:xfrm>
            <a:off x="5135857" y="950227"/>
            <a:ext cx="3881531" cy="30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1971" r="2103" b="5913"/>
          <a:stretch>
            <a:fillRect/>
          </a:stretch>
        </p:blipFill>
        <p:spPr bwMode="auto">
          <a:xfrm>
            <a:off x="1484884" y="3999536"/>
            <a:ext cx="5844391" cy="27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457200"/>
            <a:ext cx="746125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867400"/>
            <a:ext cx="693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200" dirty="0">
                <a:solidFill>
                  <a:srgbClr val="6076B4"/>
                </a:solidFill>
                <a:latin typeface="+mj-lt"/>
                <a:ea typeface="MS PGothic" pitchFamily="34" charset="-128"/>
                <a:cs typeface="+mn-cs"/>
              </a:rPr>
              <a:t>www.oneworldcentre.org.au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>
              <a:latin typeface="Goudy Old Style" charset="0"/>
              <a:ea typeface="ＭＳ Ｐゴシック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>
              <a:latin typeface="Goudy Old Style" charset="0"/>
              <a:ea typeface="ＭＳ Ｐゴシック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0238"/>
            <a:ext cx="9779000" cy="78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1168400" y="103188"/>
            <a:ext cx="5600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AU" sz="1200">
                <a:solidFill>
                  <a:schemeClr val="bg1"/>
                </a:solidFill>
                <a:hlinkClick r:id="rId4"/>
              </a:rPr>
              <a:t>http://www.scoop.it/u/selena-prior#curatedTopicsTabSelected</a:t>
            </a:r>
            <a:endParaRPr lang="en-A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0" y="6378575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AU">
              <a:cs typeface="+mn-cs"/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193675" y="6376988"/>
            <a:ext cx="8721725" cy="366712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>
                <a:cs typeface="+mn-cs"/>
                <a:hlinkClick r:id="rId2"/>
              </a:rPr>
              <a:t>http://www.globaleducation.edu.au/ </a:t>
            </a:r>
            <a:endParaRPr lang="en-AU">
              <a:cs typeface="+mn-cs"/>
            </a:endParaRPr>
          </a:p>
        </p:txBody>
      </p:sp>
      <p:sp>
        <p:nvSpPr>
          <p:cNvPr id="450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>
              <a:latin typeface="Goudy Old Style" charset="0"/>
              <a:ea typeface="ＭＳ Ｐゴシック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7538"/>
            <a:ext cx="9269413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2411413" y="1196975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6913562" cy="646330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rgbClr val="AF0C0C"/>
                </a:solidFill>
                <a:latin typeface="+mn-lt"/>
              </a:rPr>
              <a:t>Contact us at: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5 King William 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Bayswater 6053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err="1">
                <a:latin typeface="+mn-lt"/>
              </a:rPr>
              <a:t>Ph</a:t>
            </a:r>
            <a:r>
              <a:rPr lang="en-AU" sz="2400" dirty="0">
                <a:latin typeface="+mn-lt"/>
              </a:rPr>
              <a:t>: </a:t>
            </a:r>
            <a:r>
              <a:rPr lang="en-AU" sz="2400" dirty="0" smtClean="0">
                <a:latin typeface="+mn-lt"/>
              </a:rPr>
              <a:t>(08) 9371 9133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 smtClean="0">
                <a:solidFill>
                  <a:srgbClr val="008000"/>
                </a:solidFill>
                <a:latin typeface="+mn-lt"/>
              </a:rPr>
              <a:t>www.oneworldcentre.org.au</a:t>
            </a:r>
            <a:endParaRPr lang="en-AU" sz="3600" dirty="0" smtClean="0">
              <a:solidFill>
                <a:srgbClr val="008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smtClean="0">
                <a:latin typeface="+mj-lt"/>
                <a:hlinkClick r:id="rId3"/>
              </a:rPr>
              <a:t>education@oneworldcentre.org.au</a:t>
            </a:r>
            <a:endParaRPr lang="en-AU" sz="36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smtClean="0">
                <a:latin typeface="+mj-lt"/>
                <a:hlinkClick r:id="rId4"/>
              </a:rPr>
              <a:t>library@oneworldcentre.org.au</a:t>
            </a:r>
            <a:endParaRPr lang="en-AU" sz="36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b="1" dirty="0">
              <a:solidFill>
                <a:srgbClr val="FFFFFF"/>
              </a:solidFill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rliethewondercat\AppData\Local\Microsoft\Windows\INetCache\IE\MK6FZ3DO\world-map-without-countri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1589649"/>
            <a:ext cx="7797800" cy="431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3100" y="548640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State of the World 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cebook friends m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4800" y="4772025"/>
            <a:ext cx="8610600" cy="18002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AU" sz="2800">
                <a:solidFill>
                  <a:srgbClr val="3399FF"/>
                </a:solidFill>
                <a:latin typeface="Calibri" charset="0"/>
              </a:rPr>
              <a:t>“…the lines didn't represent coasts or rivers or political borders, but real human relationships… It's not just a pretty picture, it's a reaffirmation of the impact we have in connecting people, even across oceans and borders...” 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81000" y="4038600"/>
            <a:ext cx="1676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ＭＳ Ｐゴシック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68313" y="6308725"/>
            <a:ext cx="828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>
                <a:latin typeface="Garamond" charset="0"/>
              </a:rPr>
              <a:t>www.happyplanetindex.org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730250"/>
            <a:ext cx="9118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79"/>
          <a:stretch>
            <a:fillRect/>
          </a:stretch>
        </p:blipFill>
        <p:spPr bwMode="auto">
          <a:xfrm>
            <a:off x="-150813" y="503238"/>
            <a:ext cx="92948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38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54050" y="288925"/>
            <a:ext cx="7313613" cy="1082675"/>
          </a:xfrm>
        </p:spPr>
        <p:txBody>
          <a:bodyPr/>
          <a:lstStyle/>
          <a:p>
            <a:r>
              <a:rPr lang="en-US" sz="3600">
                <a:solidFill>
                  <a:srgbClr val="AF0C0C"/>
                </a:solidFill>
                <a:latin typeface="Goudy Old Style" charset="0"/>
                <a:ea typeface="ＭＳ Ｐゴシック" charset="0"/>
              </a:rPr>
              <a:t>What’s Global Education?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30188" y="1371600"/>
            <a:ext cx="8601075" cy="5295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Goudy Old Style" charset="0"/>
                <a:ea typeface="ＭＳ Ｐゴシック" charset="0"/>
              </a:rPr>
              <a:t>“Enabling young people to participate in a better shared future for all is at the heart of global education. </a:t>
            </a:r>
          </a:p>
          <a:p>
            <a:pPr marL="0" indent="0">
              <a:buFontTx/>
              <a:buNone/>
            </a:pPr>
            <a:r>
              <a:rPr lang="en-US" sz="2800">
                <a:latin typeface="Goudy Old Style" charset="0"/>
                <a:ea typeface="ＭＳ Ｐゴシック" charset="0"/>
              </a:rPr>
              <a:t>Global education promotes open-mindedness leading to new thinking about the world and a predisposition to take action for change. Students learn to take responsibility for their actions, respect and value diversity, and see themselves as global citizens who can contribute to a more peaceful, just and sustainable world”</a:t>
            </a:r>
          </a:p>
          <a:p>
            <a:pPr marL="0" indent="0">
              <a:buFontTx/>
              <a:buNone/>
            </a:pPr>
            <a:endParaRPr lang="en-US" sz="1600">
              <a:latin typeface="Goudy Old Style" charset="0"/>
              <a:ea typeface="ＭＳ Ｐゴシック" charset="0"/>
            </a:endParaRPr>
          </a:p>
          <a:p>
            <a:pPr marL="0" indent="0" algn="r">
              <a:buFontTx/>
              <a:buNone/>
            </a:pPr>
            <a:r>
              <a:rPr lang="en-US" sz="2100" i="1">
                <a:solidFill>
                  <a:srgbClr val="008000"/>
                </a:solidFill>
                <a:latin typeface="Goudy Old Style" charset="0"/>
                <a:ea typeface="ＭＳ Ｐゴシック" charset="0"/>
              </a:rPr>
              <a:t>Global Perspectives: A framework for global education in Australian Schools </a:t>
            </a:r>
            <a:r>
              <a:rPr lang="en-US" sz="2100">
                <a:solidFill>
                  <a:srgbClr val="008000"/>
                </a:solidFill>
                <a:latin typeface="Goudy Old Style" charset="0"/>
                <a:ea typeface="ＭＳ Ｐゴシック" charset="0"/>
              </a:rPr>
              <a:t>Commonwealth of Australia,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0" y="0"/>
            <a:ext cx="9144000" cy="1055688"/>
            <a:chOff x="0" y="0"/>
            <a:chExt cx="5760" cy="665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22"/>
              <a:ext cx="2360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LearningEmpasesDiagr#4727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83" y="1371152"/>
            <a:ext cx="4616730" cy="4616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876800" y="2895600"/>
            <a:ext cx="4114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‘Global Perspectives’ is the framework for global education in Australia. It outlines the </a:t>
            </a:r>
            <a:r>
              <a:rPr lang="en-US" b="1">
                <a:latin typeface="Calibri" charset="0"/>
              </a:rPr>
              <a:t>values, knowledge, skills, and opportunities for action</a:t>
            </a:r>
            <a:r>
              <a:rPr lang="en-US">
                <a:latin typeface="Calibri" charset="0"/>
              </a:rPr>
              <a:t> that are needed to prepare for </a:t>
            </a:r>
            <a:r>
              <a:rPr lang="en-US" b="1">
                <a:latin typeface="Calibri" charset="0"/>
              </a:rPr>
              <a:t>global citizenship</a:t>
            </a:r>
            <a:r>
              <a:rPr lang="en-US">
                <a:latin typeface="Calibri" charset="0"/>
              </a:rPr>
              <a:t> within five interconnected </a:t>
            </a:r>
            <a:r>
              <a:rPr lang="en-US" b="1">
                <a:latin typeface="Calibri" charset="0"/>
              </a:rPr>
              <a:t>learning emphases. </a:t>
            </a:r>
            <a:endParaRPr lang="en-AU" b="1">
              <a:latin typeface="Calibri" charset="0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87513" cy="2362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6000">
                <a:latin typeface="Calibri" charset="0"/>
                <a:ea typeface="ＭＳ Ｐゴシック" charset="0"/>
              </a:rPr>
              <a:t>Actions for Change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12838" y="1393825"/>
            <a:ext cx="25923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LEARN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TALK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BUY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DONATE</a:t>
            </a:r>
          </a:p>
          <a:p>
            <a:pPr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SHOUT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VOLUNTEER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en-AU" sz="3200">
                <a:latin typeface="Calibri" charset="0"/>
              </a:rPr>
              <a:t>   LIVE</a:t>
            </a:r>
          </a:p>
        </p:txBody>
      </p:sp>
      <p:pic>
        <p:nvPicPr>
          <p:cNvPr id="22532" name="Picture 4" descr="giant toilet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63" y="1362075"/>
            <a:ext cx="3781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17525" y="6410325"/>
            <a:ext cx="845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AU"/>
              <a:t>http://www.globaleducation.edu.au/teaching-and-learning/school-case-studies.html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3671</TotalTime>
  <Words>843</Words>
  <Application>Microsoft Office PowerPoint</Application>
  <PresentationFormat>On-screen Show (4:3)</PresentationFormat>
  <Paragraphs>126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Inkwell</vt:lpstr>
      <vt:lpstr>Slide 1</vt:lpstr>
      <vt:lpstr>What is the One World Centre?</vt:lpstr>
      <vt:lpstr>Slide 3</vt:lpstr>
      <vt:lpstr>Slide 4</vt:lpstr>
      <vt:lpstr>Slide 5</vt:lpstr>
      <vt:lpstr>Slide 6</vt:lpstr>
      <vt:lpstr>What’s Global Education?</vt:lpstr>
      <vt:lpstr>Slide 8</vt:lpstr>
      <vt:lpstr>Actions for Change</vt:lpstr>
      <vt:lpstr>Goal 2: All young Australians become successful learners, confident and creative individuals, and active and informed citizens</vt:lpstr>
      <vt:lpstr>          Active and informed citizens:</vt:lpstr>
      <vt:lpstr>Slide 12</vt:lpstr>
      <vt:lpstr>Slide 13</vt:lpstr>
      <vt:lpstr>Slide 14</vt:lpstr>
      <vt:lpstr>The Danger of a Single Story – Chimimanda Adiche</vt:lpstr>
      <vt:lpstr>Slide 16</vt:lpstr>
      <vt:lpstr>Image source and selection </vt:lpstr>
      <vt:lpstr>Image source and selection </vt:lpstr>
      <vt:lpstr>Slide 19</vt:lpstr>
      <vt:lpstr>4 ways of thinking about culture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One World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World Centre</dc:title>
  <dc:creator>One World Centre</dc:creator>
  <cp:lastModifiedBy>Kylie Hosking</cp:lastModifiedBy>
  <cp:revision>182</cp:revision>
  <dcterms:created xsi:type="dcterms:W3CDTF">2011-10-12T01:24:32Z</dcterms:created>
  <dcterms:modified xsi:type="dcterms:W3CDTF">2015-07-19T05:50:58Z</dcterms:modified>
</cp:coreProperties>
</file>