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92" r:id="rId3"/>
    <p:sldId id="326" r:id="rId4"/>
    <p:sldId id="293" r:id="rId5"/>
    <p:sldId id="294" r:id="rId6"/>
    <p:sldId id="295" r:id="rId7"/>
    <p:sldId id="297" r:id="rId8"/>
    <p:sldId id="298" r:id="rId9"/>
    <p:sldId id="300" r:id="rId10"/>
    <p:sldId id="301" r:id="rId11"/>
    <p:sldId id="327" r:id="rId12"/>
    <p:sldId id="313" r:id="rId13"/>
    <p:sldId id="314" r:id="rId14"/>
    <p:sldId id="330" r:id="rId15"/>
    <p:sldId id="316" r:id="rId16"/>
    <p:sldId id="331" r:id="rId17"/>
    <p:sldId id="323" r:id="rId18"/>
    <p:sldId id="324" r:id="rId19"/>
    <p:sldId id="322" r:id="rId20"/>
    <p:sldId id="302" r:id="rId21"/>
    <p:sldId id="303" r:id="rId22"/>
    <p:sldId id="318" r:id="rId23"/>
    <p:sldId id="304" r:id="rId24"/>
    <p:sldId id="310" r:id="rId25"/>
    <p:sldId id="311" r:id="rId26"/>
    <p:sldId id="332" r:id="rId27"/>
    <p:sldId id="307" r:id="rId28"/>
    <p:sldId id="308" r:id="rId29"/>
    <p:sldId id="309" r:id="rId30"/>
    <p:sldId id="320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 snapToObjects="1">
      <p:cViewPr varScale="1">
        <p:scale>
          <a:sx n="94" d="100"/>
          <a:sy n="94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F97B5-BD48-0B4C-B366-2A5683BDF77B}" type="doc">
      <dgm:prSet loTypeId="urn:microsoft.com/office/officeart/2005/8/layout/matrix1" loCatId="matrix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D8890C5B-6BC6-A24E-B5EF-FE27B584C7B7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dirty="0" smtClean="0"/>
            <a:t> </a:t>
          </a:r>
          <a:r>
            <a:rPr lang="en-US" sz="2200" dirty="0" smtClean="0"/>
            <a:t>Interlocking pillars of Sustainability</a:t>
          </a:r>
        </a:p>
        <a:p>
          <a:r>
            <a:rPr lang="en-US" sz="2200" dirty="0" smtClean="0"/>
            <a:t>(UNESCO)</a:t>
          </a:r>
          <a:endParaRPr lang="en-US" sz="2200" dirty="0"/>
        </a:p>
      </dgm:t>
    </dgm:pt>
    <dgm:pt modelId="{3E74C50B-3354-6B44-9C54-33F0D829BF35}" type="parTrans" cxnId="{8BDBB010-20B4-F94D-9287-59B715099B5F}">
      <dgm:prSet/>
      <dgm:spPr/>
      <dgm:t>
        <a:bodyPr/>
        <a:lstStyle/>
        <a:p>
          <a:endParaRPr lang="en-US"/>
        </a:p>
      </dgm:t>
    </dgm:pt>
    <dgm:pt modelId="{F5733B5E-89F7-4D44-B5BD-D462AD14DE35}" type="sibTrans" cxnId="{8BDBB010-20B4-F94D-9287-59B715099B5F}">
      <dgm:prSet/>
      <dgm:spPr/>
      <dgm:t>
        <a:bodyPr/>
        <a:lstStyle/>
        <a:p>
          <a:endParaRPr lang="en-US"/>
        </a:p>
      </dgm:t>
    </dgm:pt>
    <dgm:pt modelId="{208068D3-E2E1-5847-8333-D10B8E99D80C}">
      <dgm:prSet phldrT="[Text]" custT="1"/>
      <dgm:spPr>
        <a:gradFill flip="none" rotWithShape="1">
          <a:gsLst>
            <a:gs pos="0">
              <a:srgbClr val="74B934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r>
            <a:rPr lang="en-US" sz="3000" b="1" dirty="0" smtClean="0">
              <a:solidFill>
                <a:srgbClr val="FF0000"/>
              </a:solidFill>
            </a:rPr>
            <a:t>NATURAL</a:t>
          </a:r>
        </a:p>
        <a:p>
          <a:r>
            <a:rPr lang="en-US" sz="2400" dirty="0" smtClean="0">
              <a:solidFill>
                <a:srgbClr val="000000"/>
              </a:solidFill>
            </a:rPr>
            <a:t>The conservation of living things, resources and support systems</a:t>
          </a:r>
          <a:endParaRPr lang="en-US" sz="2400" dirty="0">
            <a:solidFill>
              <a:srgbClr val="000000"/>
            </a:solidFill>
          </a:endParaRPr>
        </a:p>
      </dgm:t>
    </dgm:pt>
    <dgm:pt modelId="{3CB5B4A2-AE88-554A-BCBE-5D1E0C5A9BE8}" type="parTrans" cxnId="{9C9A6274-D233-6B49-B9B9-6DEE8F10CCDE}">
      <dgm:prSet/>
      <dgm:spPr/>
      <dgm:t>
        <a:bodyPr/>
        <a:lstStyle/>
        <a:p>
          <a:endParaRPr lang="en-US"/>
        </a:p>
      </dgm:t>
    </dgm:pt>
    <dgm:pt modelId="{D0A1FE7F-1F63-6941-9BF0-FDFA95E52644}" type="sibTrans" cxnId="{9C9A6274-D233-6B49-B9B9-6DEE8F10CCDE}">
      <dgm:prSet/>
      <dgm:spPr/>
      <dgm:t>
        <a:bodyPr/>
        <a:lstStyle/>
        <a:p>
          <a:endParaRPr lang="en-US"/>
        </a:p>
      </dgm:t>
    </dgm:pt>
    <dgm:pt modelId="{FB7AA2AB-B372-5547-9BD5-AE015A4509D5}">
      <dgm:prSet phldrT="[Text]" custT="1"/>
      <dgm:spPr>
        <a:gradFill flip="none" rotWithShape="1">
          <a:gsLst>
            <a:gs pos="0">
              <a:srgbClr val="CE0000"/>
            </a:gs>
            <a:gs pos="100000">
              <a:srgbClr val="FFFFFF"/>
            </a:gs>
          </a:gsLst>
          <a:lin ang="16200000" scaled="0"/>
          <a:tileRect/>
        </a:gradFill>
      </dgm:spPr>
      <dgm:t>
        <a:bodyPr/>
        <a:lstStyle/>
        <a:p>
          <a:r>
            <a:rPr lang="en-US" sz="2900" b="1" dirty="0" smtClean="0">
              <a:solidFill>
                <a:srgbClr val="FF0000"/>
              </a:solidFill>
            </a:rPr>
            <a:t>ECONOMIC</a:t>
          </a:r>
        </a:p>
        <a:p>
          <a:r>
            <a:rPr lang="en-US" sz="2400" dirty="0" smtClean="0">
              <a:solidFill>
                <a:srgbClr val="000000"/>
              </a:solidFill>
            </a:rPr>
            <a:t>Employment and income that is ongoing and fair</a:t>
          </a:r>
          <a:endParaRPr lang="en-US" sz="2400" dirty="0">
            <a:solidFill>
              <a:srgbClr val="000000"/>
            </a:solidFill>
          </a:endParaRPr>
        </a:p>
      </dgm:t>
    </dgm:pt>
    <dgm:pt modelId="{CF73E08D-7EA1-2F4B-A037-4564A27797C9}" type="parTrans" cxnId="{5B46AF72-B57F-F249-B8F3-41475DDE391A}">
      <dgm:prSet/>
      <dgm:spPr/>
      <dgm:t>
        <a:bodyPr/>
        <a:lstStyle/>
        <a:p>
          <a:endParaRPr lang="en-US"/>
        </a:p>
      </dgm:t>
    </dgm:pt>
    <dgm:pt modelId="{C09DDBE7-98D5-BC4C-9E27-EBD03BB37C6A}" type="sibTrans" cxnId="{5B46AF72-B57F-F249-B8F3-41475DDE391A}">
      <dgm:prSet/>
      <dgm:spPr/>
      <dgm:t>
        <a:bodyPr/>
        <a:lstStyle/>
        <a:p>
          <a:endParaRPr lang="en-US"/>
        </a:p>
      </dgm:t>
    </dgm:pt>
    <dgm:pt modelId="{A7E650B8-9F45-BF4A-8AA1-E7CC0B774627}">
      <dgm:prSet phldrT="[Text]" custT="1"/>
      <dgm:spPr>
        <a:gradFill flip="none" rotWithShape="1">
          <a:gsLst>
            <a:gs pos="0">
              <a:srgbClr val="3366FF"/>
            </a:gs>
            <a:gs pos="100000">
              <a:srgbClr val="FFFFFF"/>
            </a:gs>
          </a:gsLst>
          <a:lin ang="5400000" scaled="0"/>
          <a:tileRect/>
        </a:gradFill>
      </dgm:spPr>
      <dgm:t>
        <a:bodyPr/>
        <a:lstStyle/>
        <a:p>
          <a:r>
            <a:rPr lang="en-US" sz="3500" b="1" dirty="0" smtClean="0">
              <a:solidFill>
                <a:srgbClr val="FF0000"/>
              </a:solidFill>
            </a:rPr>
            <a:t>SOCIAL</a:t>
          </a:r>
        </a:p>
        <a:p>
          <a:r>
            <a:rPr lang="en-US" sz="2400" dirty="0" smtClean="0">
              <a:solidFill>
                <a:srgbClr val="000000"/>
              </a:solidFill>
            </a:rPr>
            <a:t>Peace, equality and human rights, especially for the most vulnerable </a:t>
          </a:r>
          <a:endParaRPr lang="en-US" sz="2400" dirty="0">
            <a:solidFill>
              <a:srgbClr val="000000"/>
            </a:solidFill>
          </a:endParaRPr>
        </a:p>
      </dgm:t>
    </dgm:pt>
    <dgm:pt modelId="{6E34AE89-1D34-C442-A271-78ACBCFA5537}" type="parTrans" cxnId="{FD6608CB-32DF-664A-A345-6E7DC2362040}">
      <dgm:prSet/>
      <dgm:spPr/>
      <dgm:t>
        <a:bodyPr/>
        <a:lstStyle/>
        <a:p>
          <a:endParaRPr lang="en-US"/>
        </a:p>
      </dgm:t>
    </dgm:pt>
    <dgm:pt modelId="{DCAAD249-B316-EC42-B1E9-A0340778F1EF}" type="sibTrans" cxnId="{FD6608CB-32DF-664A-A345-6E7DC2362040}">
      <dgm:prSet/>
      <dgm:spPr/>
      <dgm:t>
        <a:bodyPr/>
        <a:lstStyle/>
        <a:p>
          <a:endParaRPr lang="en-US"/>
        </a:p>
      </dgm:t>
    </dgm:pt>
    <dgm:pt modelId="{B28A8D8F-C552-6743-B161-10F29F289304}">
      <dgm:prSet phldrT="[Text]" custT="1"/>
      <dgm:spPr>
        <a:gradFill flip="none" rotWithShape="1">
          <a:gsLst>
            <a:gs pos="100000">
              <a:srgbClr val="FFEB2D"/>
            </a:gs>
            <a:gs pos="0">
              <a:schemeClr val="bg1"/>
            </a:gs>
            <a:gs pos="95000">
              <a:srgbClr val="FFEB2D"/>
            </a:gs>
            <a:gs pos="97000">
              <a:srgbClr val="FFEB2D"/>
            </a:gs>
            <a:gs pos="98000">
              <a:srgbClr val="FFEB2D"/>
            </a:gs>
            <a:gs pos="99000">
              <a:srgbClr val="FFEB2D"/>
            </a:gs>
            <a:gs pos="94000">
              <a:srgbClr val="FFEB2D"/>
            </a:gs>
          </a:gsLst>
          <a:lin ang="0" scaled="1"/>
          <a:tileRect/>
        </a:gradFill>
      </dgm:spPr>
      <dgm:t>
        <a:bodyPr/>
        <a:lstStyle/>
        <a:p>
          <a:r>
            <a:rPr lang="en-US" sz="3000" b="1" dirty="0" smtClean="0">
              <a:solidFill>
                <a:srgbClr val="FF0000"/>
              </a:solidFill>
            </a:rPr>
            <a:t>POLITICAL</a:t>
          </a:r>
        </a:p>
        <a:p>
          <a:r>
            <a:rPr lang="en-US" sz="2400" dirty="0" smtClean="0">
              <a:solidFill>
                <a:srgbClr val="000000"/>
              </a:solidFill>
            </a:rPr>
            <a:t>Access to decision-making and influence over your own life and place</a:t>
          </a:r>
          <a:endParaRPr lang="en-US" sz="2400" dirty="0">
            <a:solidFill>
              <a:srgbClr val="000000"/>
            </a:solidFill>
          </a:endParaRPr>
        </a:p>
      </dgm:t>
    </dgm:pt>
    <dgm:pt modelId="{C82741CD-4021-7D47-8549-90E70969C0B7}" type="parTrans" cxnId="{C0F75A8A-2006-114F-8F7F-C336CD7F5169}">
      <dgm:prSet/>
      <dgm:spPr/>
      <dgm:t>
        <a:bodyPr/>
        <a:lstStyle/>
        <a:p>
          <a:endParaRPr lang="en-US"/>
        </a:p>
      </dgm:t>
    </dgm:pt>
    <dgm:pt modelId="{FAA0CE60-C79E-C04C-82CA-DFCBD738944F}" type="sibTrans" cxnId="{C0F75A8A-2006-114F-8F7F-C336CD7F5169}">
      <dgm:prSet/>
      <dgm:spPr/>
      <dgm:t>
        <a:bodyPr/>
        <a:lstStyle/>
        <a:p>
          <a:endParaRPr lang="en-US"/>
        </a:p>
      </dgm:t>
    </dgm:pt>
    <dgm:pt modelId="{936A4393-C3E3-D54D-97B2-F1448BAF5A09}" type="pres">
      <dgm:prSet presAssocID="{B43F97B5-BD48-0B4C-B366-2A5683BDF77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F77DFB-FD65-484A-A8C4-99B5FFED2D1A}" type="pres">
      <dgm:prSet presAssocID="{B43F97B5-BD48-0B4C-B366-2A5683BDF77B}" presName="matrix" presStyleCnt="0"/>
      <dgm:spPr/>
    </dgm:pt>
    <dgm:pt modelId="{0520E689-1AC6-014D-87A9-62820C681F0E}" type="pres">
      <dgm:prSet presAssocID="{B43F97B5-BD48-0B4C-B366-2A5683BDF77B}" presName="tile1" presStyleLbl="node1" presStyleIdx="0" presStyleCnt="4" custLinFactNeighborX="0"/>
      <dgm:spPr/>
      <dgm:t>
        <a:bodyPr/>
        <a:lstStyle/>
        <a:p>
          <a:endParaRPr lang="en-US"/>
        </a:p>
      </dgm:t>
    </dgm:pt>
    <dgm:pt modelId="{66DFE849-B95E-E041-B6B5-96443ECB0111}" type="pres">
      <dgm:prSet presAssocID="{B43F97B5-BD48-0B4C-B366-2A5683BDF77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153E2-ADF7-7241-AFDB-3EC339E05BE5}" type="pres">
      <dgm:prSet presAssocID="{B43F97B5-BD48-0B4C-B366-2A5683BDF77B}" presName="tile2" presStyleLbl="node1" presStyleIdx="1" presStyleCnt="4"/>
      <dgm:spPr/>
      <dgm:t>
        <a:bodyPr/>
        <a:lstStyle/>
        <a:p>
          <a:endParaRPr lang="en-US"/>
        </a:p>
      </dgm:t>
    </dgm:pt>
    <dgm:pt modelId="{003D9A22-0C78-6644-BA0C-A2816DCAE267}" type="pres">
      <dgm:prSet presAssocID="{B43F97B5-BD48-0B4C-B366-2A5683BDF77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5924C-8B24-CC4C-AB0F-5ABFB9311C09}" type="pres">
      <dgm:prSet presAssocID="{B43F97B5-BD48-0B4C-B366-2A5683BDF77B}" presName="tile3" presStyleLbl="node1" presStyleIdx="2" presStyleCnt="4"/>
      <dgm:spPr/>
      <dgm:t>
        <a:bodyPr/>
        <a:lstStyle/>
        <a:p>
          <a:endParaRPr lang="en-US"/>
        </a:p>
      </dgm:t>
    </dgm:pt>
    <dgm:pt modelId="{DF9BF792-4DCE-3544-93E9-A65298AB5BAD}" type="pres">
      <dgm:prSet presAssocID="{B43F97B5-BD48-0B4C-B366-2A5683BDF77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6D618-D72C-D140-9306-C4163AE044CC}" type="pres">
      <dgm:prSet presAssocID="{B43F97B5-BD48-0B4C-B366-2A5683BDF77B}" presName="tile4" presStyleLbl="node1" presStyleIdx="3" presStyleCnt="4"/>
      <dgm:spPr/>
      <dgm:t>
        <a:bodyPr/>
        <a:lstStyle/>
        <a:p>
          <a:endParaRPr lang="en-US"/>
        </a:p>
      </dgm:t>
    </dgm:pt>
    <dgm:pt modelId="{5AF75CC3-5CFD-0244-AA62-D5E2C896801A}" type="pres">
      <dgm:prSet presAssocID="{B43F97B5-BD48-0B4C-B366-2A5683BDF77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20B01-321D-1141-9E27-DA2BA282F6C2}" type="pres">
      <dgm:prSet presAssocID="{B43F97B5-BD48-0B4C-B366-2A5683BDF77B}" presName="centerTile" presStyleLbl="fgShp" presStyleIdx="0" presStyleCnt="1" custScaleX="123825" custScaleY="120283" custLinFactNeighborY="-91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B46AF72-B57F-F249-B8F3-41475DDE391A}" srcId="{D8890C5B-6BC6-A24E-B5EF-FE27B584C7B7}" destId="{FB7AA2AB-B372-5547-9BD5-AE015A4509D5}" srcOrd="1" destOrd="0" parTransId="{CF73E08D-7EA1-2F4B-A037-4564A27797C9}" sibTransId="{C09DDBE7-98D5-BC4C-9E27-EBD03BB37C6A}"/>
    <dgm:cxn modelId="{CF2B34B2-E902-7342-A3D4-B66A31191719}" type="presOf" srcId="{FB7AA2AB-B372-5547-9BD5-AE015A4509D5}" destId="{003D9A22-0C78-6644-BA0C-A2816DCAE267}" srcOrd="1" destOrd="0" presId="urn:microsoft.com/office/officeart/2005/8/layout/matrix1"/>
    <dgm:cxn modelId="{C0F75A8A-2006-114F-8F7F-C336CD7F5169}" srcId="{D8890C5B-6BC6-A24E-B5EF-FE27B584C7B7}" destId="{B28A8D8F-C552-6743-B161-10F29F289304}" srcOrd="3" destOrd="0" parTransId="{C82741CD-4021-7D47-8549-90E70969C0B7}" sibTransId="{FAA0CE60-C79E-C04C-82CA-DFCBD738944F}"/>
    <dgm:cxn modelId="{CAC3AA9F-312A-E04C-B556-5A865815F9F9}" type="presOf" srcId="{208068D3-E2E1-5847-8333-D10B8E99D80C}" destId="{66DFE849-B95E-E041-B6B5-96443ECB0111}" srcOrd="1" destOrd="0" presId="urn:microsoft.com/office/officeart/2005/8/layout/matrix1"/>
    <dgm:cxn modelId="{127E0866-498C-2147-BA49-A820AEA2B163}" type="presOf" srcId="{A7E650B8-9F45-BF4A-8AA1-E7CC0B774627}" destId="{DF9BF792-4DCE-3544-93E9-A65298AB5BAD}" srcOrd="1" destOrd="0" presId="urn:microsoft.com/office/officeart/2005/8/layout/matrix1"/>
    <dgm:cxn modelId="{8AD11673-5DD0-5949-B20A-1D698B9F5C13}" type="presOf" srcId="{B43F97B5-BD48-0B4C-B366-2A5683BDF77B}" destId="{936A4393-C3E3-D54D-97B2-F1448BAF5A09}" srcOrd="0" destOrd="0" presId="urn:microsoft.com/office/officeart/2005/8/layout/matrix1"/>
    <dgm:cxn modelId="{E3E73113-B3A0-AD4A-867B-59577CB19AA0}" type="presOf" srcId="{B28A8D8F-C552-6743-B161-10F29F289304}" destId="{1EF6D618-D72C-D140-9306-C4163AE044CC}" srcOrd="0" destOrd="0" presId="urn:microsoft.com/office/officeart/2005/8/layout/matrix1"/>
    <dgm:cxn modelId="{9C9A6274-D233-6B49-B9B9-6DEE8F10CCDE}" srcId="{D8890C5B-6BC6-A24E-B5EF-FE27B584C7B7}" destId="{208068D3-E2E1-5847-8333-D10B8E99D80C}" srcOrd="0" destOrd="0" parTransId="{3CB5B4A2-AE88-554A-BCBE-5D1E0C5A9BE8}" sibTransId="{D0A1FE7F-1F63-6941-9BF0-FDFA95E52644}"/>
    <dgm:cxn modelId="{DE612F03-51EF-9749-9B80-548902F19C8E}" type="presOf" srcId="{208068D3-E2E1-5847-8333-D10B8E99D80C}" destId="{0520E689-1AC6-014D-87A9-62820C681F0E}" srcOrd="0" destOrd="0" presId="urn:microsoft.com/office/officeart/2005/8/layout/matrix1"/>
    <dgm:cxn modelId="{101D320C-BBB0-0445-A77E-B4355C9DFAD0}" type="presOf" srcId="{B28A8D8F-C552-6743-B161-10F29F289304}" destId="{5AF75CC3-5CFD-0244-AA62-D5E2C896801A}" srcOrd="1" destOrd="0" presId="urn:microsoft.com/office/officeart/2005/8/layout/matrix1"/>
    <dgm:cxn modelId="{8BDBB010-20B4-F94D-9287-59B715099B5F}" srcId="{B43F97B5-BD48-0B4C-B366-2A5683BDF77B}" destId="{D8890C5B-6BC6-A24E-B5EF-FE27B584C7B7}" srcOrd="0" destOrd="0" parTransId="{3E74C50B-3354-6B44-9C54-33F0D829BF35}" sibTransId="{F5733B5E-89F7-4D44-B5BD-D462AD14DE35}"/>
    <dgm:cxn modelId="{FD6608CB-32DF-664A-A345-6E7DC2362040}" srcId="{D8890C5B-6BC6-A24E-B5EF-FE27B584C7B7}" destId="{A7E650B8-9F45-BF4A-8AA1-E7CC0B774627}" srcOrd="2" destOrd="0" parTransId="{6E34AE89-1D34-C442-A271-78ACBCFA5537}" sibTransId="{DCAAD249-B316-EC42-B1E9-A0340778F1EF}"/>
    <dgm:cxn modelId="{4BAFCCD4-D53B-184A-A360-438F29481952}" type="presOf" srcId="{D8890C5B-6BC6-A24E-B5EF-FE27B584C7B7}" destId="{DEF20B01-321D-1141-9E27-DA2BA282F6C2}" srcOrd="0" destOrd="0" presId="urn:microsoft.com/office/officeart/2005/8/layout/matrix1"/>
    <dgm:cxn modelId="{D022BA2A-7A1F-FF46-86C7-2EDA3F2F83E4}" type="presOf" srcId="{A7E650B8-9F45-BF4A-8AA1-E7CC0B774627}" destId="{5C15924C-8B24-CC4C-AB0F-5ABFB9311C09}" srcOrd="0" destOrd="0" presId="urn:microsoft.com/office/officeart/2005/8/layout/matrix1"/>
    <dgm:cxn modelId="{86683E2E-3882-E541-8B80-89E53B43053D}" type="presOf" srcId="{FB7AA2AB-B372-5547-9BD5-AE015A4509D5}" destId="{ECB153E2-ADF7-7241-AFDB-3EC339E05BE5}" srcOrd="0" destOrd="0" presId="urn:microsoft.com/office/officeart/2005/8/layout/matrix1"/>
    <dgm:cxn modelId="{3EBDB4CF-D53B-3D45-AA13-6D2D5562C6D6}" type="presParOf" srcId="{936A4393-C3E3-D54D-97B2-F1448BAF5A09}" destId="{1AF77DFB-FD65-484A-A8C4-99B5FFED2D1A}" srcOrd="0" destOrd="0" presId="urn:microsoft.com/office/officeart/2005/8/layout/matrix1"/>
    <dgm:cxn modelId="{7B39BA82-3B05-F94A-BBC7-D29E0973DBE7}" type="presParOf" srcId="{1AF77DFB-FD65-484A-A8C4-99B5FFED2D1A}" destId="{0520E689-1AC6-014D-87A9-62820C681F0E}" srcOrd="0" destOrd="0" presId="urn:microsoft.com/office/officeart/2005/8/layout/matrix1"/>
    <dgm:cxn modelId="{47A954D0-80ED-2540-BD07-B6D7EB9BF419}" type="presParOf" srcId="{1AF77DFB-FD65-484A-A8C4-99B5FFED2D1A}" destId="{66DFE849-B95E-E041-B6B5-96443ECB0111}" srcOrd="1" destOrd="0" presId="urn:microsoft.com/office/officeart/2005/8/layout/matrix1"/>
    <dgm:cxn modelId="{216AA935-7323-E94C-8F53-57B8D6AD8C5A}" type="presParOf" srcId="{1AF77DFB-FD65-484A-A8C4-99B5FFED2D1A}" destId="{ECB153E2-ADF7-7241-AFDB-3EC339E05BE5}" srcOrd="2" destOrd="0" presId="urn:microsoft.com/office/officeart/2005/8/layout/matrix1"/>
    <dgm:cxn modelId="{105B805B-9341-9C42-A457-0640047308B3}" type="presParOf" srcId="{1AF77DFB-FD65-484A-A8C4-99B5FFED2D1A}" destId="{003D9A22-0C78-6644-BA0C-A2816DCAE267}" srcOrd="3" destOrd="0" presId="urn:microsoft.com/office/officeart/2005/8/layout/matrix1"/>
    <dgm:cxn modelId="{12BEACAC-9780-4A4B-BB5B-7A75DD05C263}" type="presParOf" srcId="{1AF77DFB-FD65-484A-A8C4-99B5FFED2D1A}" destId="{5C15924C-8B24-CC4C-AB0F-5ABFB9311C09}" srcOrd="4" destOrd="0" presId="urn:microsoft.com/office/officeart/2005/8/layout/matrix1"/>
    <dgm:cxn modelId="{91629446-4A6C-CC42-A64B-5CD2B169F164}" type="presParOf" srcId="{1AF77DFB-FD65-484A-A8C4-99B5FFED2D1A}" destId="{DF9BF792-4DCE-3544-93E9-A65298AB5BAD}" srcOrd="5" destOrd="0" presId="urn:microsoft.com/office/officeart/2005/8/layout/matrix1"/>
    <dgm:cxn modelId="{703DAF03-6026-394C-8799-4ED4A152C273}" type="presParOf" srcId="{1AF77DFB-FD65-484A-A8C4-99B5FFED2D1A}" destId="{1EF6D618-D72C-D140-9306-C4163AE044CC}" srcOrd="6" destOrd="0" presId="urn:microsoft.com/office/officeart/2005/8/layout/matrix1"/>
    <dgm:cxn modelId="{40C85233-754E-A744-B8D4-853D9A5C39FB}" type="presParOf" srcId="{1AF77DFB-FD65-484A-A8C4-99B5FFED2D1A}" destId="{5AF75CC3-5CFD-0244-AA62-D5E2C896801A}" srcOrd="7" destOrd="0" presId="urn:microsoft.com/office/officeart/2005/8/layout/matrix1"/>
    <dgm:cxn modelId="{2E30218A-69D6-8B49-8912-EC66B4EBE8C2}" type="presParOf" srcId="{936A4393-C3E3-D54D-97B2-F1448BAF5A09}" destId="{DEF20B01-321D-1141-9E27-DA2BA282F6C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0E689-1AC6-014D-87A9-62820C681F0E}">
      <dsp:nvSpPr>
        <dsp:cNvPr id="0" name=""/>
        <dsp:cNvSpPr/>
      </dsp:nvSpPr>
      <dsp:spPr>
        <a:xfrm rot="16200000">
          <a:off x="533904" y="-533904"/>
          <a:ext cx="3161333" cy="4229142"/>
        </a:xfrm>
        <a:prstGeom prst="round1Rect">
          <a:avLst/>
        </a:prstGeom>
        <a:gradFill flip="none" rotWithShape="1">
          <a:gsLst>
            <a:gs pos="0">
              <a:srgbClr val="74B934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0000"/>
              </a:solidFill>
            </a:rPr>
            <a:t>NATURAL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The conservation of living things, resources and support systems</a:t>
          </a:r>
          <a:endParaRPr lang="en-US" sz="2400" kern="1200" dirty="0">
            <a:solidFill>
              <a:srgbClr val="000000"/>
            </a:solidFill>
          </a:endParaRPr>
        </a:p>
      </dsp:txBody>
      <dsp:txXfrm rot="5400000">
        <a:off x="-1" y="1"/>
        <a:ext cx="4229142" cy="2371000"/>
      </dsp:txXfrm>
    </dsp:sp>
    <dsp:sp modelId="{ECB153E2-ADF7-7241-AFDB-3EC339E05BE5}">
      <dsp:nvSpPr>
        <dsp:cNvPr id="0" name=""/>
        <dsp:cNvSpPr/>
      </dsp:nvSpPr>
      <dsp:spPr>
        <a:xfrm>
          <a:off x="4229142" y="0"/>
          <a:ext cx="4229142" cy="3161333"/>
        </a:xfrm>
        <a:prstGeom prst="round1Rect">
          <a:avLst/>
        </a:prstGeom>
        <a:gradFill flip="none" rotWithShape="1">
          <a:gsLst>
            <a:gs pos="0">
              <a:srgbClr val="CE0000"/>
            </a:gs>
            <a:gs pos="100000">
              <a:srgbClr val="FFFFFF"/>
            </a:gs>
          </a:gsLst>
          <a:lin ang="16200000" scaled="0"/>
          <a:tileRect/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FF0000"/>
              </a:solidFill>
            </a:rPr>
            <a:t>ECONOMIC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Employment and income that is ongoing and fair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4229142" y="0"/>
        <a:ext cx="4229142" cy="2371000"/>
      </dsp:txXfrm>
    </dsp:sp>
    <dsp:sp modelId="{5C15924C-8B24-CC4C-AB0F-5ABFB9311C09}">
      <dsp:nvSpPr>
        <dsp:cNvPr id="0" name=""/>
        <dsp:cNvSpPr/>
      </dsp:nvSpPr>
      <dsp:spPr>
        <a:xfrm rot="10800000">
          <a:off x="0" y="3161333"/>
          <a:ext cx="4229142" cy="3161333"/>
        </a:xfrm>
        <a:prstGeom prst="round1Rect">
          <a:avLst/>
        </a:prstGeom>
        <a:gradFill flip="none" rotWithShape="1">
          <a:gsLst>
            <a:gs pos="0">
              <a:srgbClr val="3366FF"/>
            </a:gs>
            <a:gs pos="100000">
              <a:srgbClr val="FFFFFF"/>
            </a:gs>
          </a:gsLst>
          <a:lin ang="5400000" scaled="0"/>
          <a:tileRect/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rgbClr val="FF0000"/>
              </a:solidFill>
            </a:rPr>
            <a:t>SOCIAL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Peace, equality and human rights, especially for the most vulnerable </a:t>
          </a:r>
          <a:endParaRPr lang="en-US" sz="2400" kern="1200" dirty="0">
            <a:solidFill>
              <a:srgbClr val="000000"/>
            </a:solidFill>
          </a:endParaRPr>
        </a:p>
      </dsp:txBody>
      <dsp:txXfrm rot="10800000">
        <a:off x="0" y="3951666"/>
        <a:ext cx="4229142" cy="2371000"/>
      </dsp:txXfrm>
    </dsp:sp>
    <dsp:sp modelId="{1EF6D618-D72C-D140-9306-C4163AE044CC}">
      <dsp:nvSpPr>
        <dsp:cNvPr id="0" name=""/>
        <dsp:cNvSpPr/>
      </dsp:nvSpPr>
      <dsp:spPr>
        <a:xfrm rot="5400000">
          <a:off x="4763046" y="2627429"/>
          <a:ext cx="3161333" cy="4229142"/>
        </a:xfrm>
        <a:prstGeom prst="round1Rect">
          <a:avLst/>
        </a:prstGeom>
        <a:gradFill flip="none" rotWithShape="1">
          <a:gsLst>
            <a:gs pos="100000">
              <a:srgbClr val="FFEB2D"/>
            </a:gs>
            <a:gs pos="0">
              <a:schemeClr val="bg1"/>
            </a:gs>
            <a:gs pos="95000">
              <a:srgbClr val="FFEB2D"/>
            </a:gs>
            <a:gs pos="97000">
              <a:srgbClr val="FFEB2D"/>
            </a:gs>
            <a:gs pos="98000">
              <a:srgbClr val="FFEB2D"/>
            </a:gs>
            <a:gs pos="99000">
              <a:srgbClr val="FFEB2D"/>
            </a:gs>
            <a:gs pos="94000">
              <a:srgbClr val="FFEB2D"/>
            </a:gs>
          </a:gsLst>
          <a:lin ang="0" scaled="1"/>
          <a:tileRect/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0000"/>
              </a:solidFill>
            </a:rPr>
            <a:t>POLITICAL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Access to decision-making and influence over your own life and place</a:t>
          </a:r>
          <a:endParaRPr lang="en-US" sz="2400" kern="1200" dirty="0">
            <a:solidFill>
              <a:srgbClr val="000000"/>
            </a:solidFill>
          </a:endParaRPr>
        </a:p>
      </dsp:txBody>
      <dsp:txXfrm rot="-5400000">
        <a:off x="4229141" y="3951666"/>
        <a:ext cx="4229142" cy="2371000"/>
      </dsp:txXfrm>
    </dsp:sp>
    <dsp:sp modelId="{DEF20B01-321D-1141-9E27-DA2BA282F6C2}">
      <dsp:nvSpPr>
        <dsp:cNvPr id="0" name=""/>
        <dsp:cNvSpPr/>
      </dsp:nvSpPr>
      <dsp:spPr>
        <a:xfrm>
          <a:off x="2658121" y="2066666"/>
          <a:ext cx="3142041" cy="1901273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</a:t>
          </a:r>
          <a:r>
            <a:rPr lang="en-US" sz="2200" kern="1200" dirty="0" smtClean="0"/>
            <a:t>Interlocking pillars of Sustainability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(UNESCO)</a:t>
          </a:r>
          <a:endParaRPr lang="en-US" sz="2200" kern="1200" dirty="0"/>
        </a:p>
      </dsp:txBody>
      <dsp:txXfrm>
        <a:off x="2750933" y="2159478"/>
        <a:ext cx="2956417" cy="1715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ECF97-5CCC-7E40-94F2-35B9811C7548}" type="datetimeFigureOut">
              <a:rPr lang="en-US" smtClean="0"/>
              <a:t>3/10/14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2C4B0-92F8-5B47-AA66-742355AE6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48702-21F0-834C-B028-A375BFEEBD1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>
                <a:latin typeface="Calibri" charset="0"/>
                <a:ea typeface="MS PGothic" charset="0"/>
              </a:rPr>
              <a:t>Also available online as Miniature Earth vid or in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9E5E305-A772-054F-A4B2-BF4DC58AD9E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fld id="{D40126CD-91CC-6643-BFE9-3BD86E0B6006}" type="slidenum">
              <a:rPr lang="en-AU">
                <a:latin typeface="Arial" charset="0"/>
              </a:rPr>
              <a:pPr algn="r"/>
              <a:t>6</a:t>
            </a:fld>
            <a:endParaRPr lang="en-AU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MS PGothic" charset="0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fld id="{D9D01C88-66F2-034B-97D9-3794BC1AC8DE}" type="slidenum">
              <a:rPr lang="en-AU">
                <a:latin typeface="Arial" charset="0"/>
              </a:rPr>
              <a:pPr algn="r"/>
              <a:t>7</a:t>
            </a:fld>
            <a:endParaRPr lang="en-A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9E5E305-A772-054F-A4B2-BF4DC58AD9E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9E5E305-A772-054F-A4B2-BF4DC58AD9E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watch?v=zlfKdbWwruY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oneworldcentre.org.au/wp/wp-content/uploads/2014/05/What-Matters-Most.pdf" TargetMode="Externa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hyperlink" Target="http://www.post2015hlp.org/wp-content/uploads/2013/06/Rockstroem-Sachs-Oehman-Schmidt-Traub_Sustainable-Development-and-Planetary-Boundaries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risjordan.com/gallery/rtn/%23plastic-bottles" TargetMode="Externa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hyperlink" Target="http://www.det.wa.edu.au/curriculumsupport/sustainableschools/detcms/portal/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3" Type="http://schemas.openxmlformats.org/officeDocument/2006/relationships/hyperlink" Target="http://coolaustralia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://www.globalwords.edu.a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adja_robot/352543011/in/photolist-x9SKM-5R25Xo-ywpGq-8HirYP-4YFU35-GWDob-5nQuLW-2eM1iq-hviSru-4Kbb6P-jCh7UW-ao2Ghw-FoibN-fLUGCL-6U2Ti5-6Unh8d-acipM9-xgHfe-4YmEqr-5YKjg-npuXDw-msjozT-4k6Wzo-fkvSfQ-52z4Db-cyGWKy-4XnSf7-7xd8Bx-5VzVcm-6VvLoe-4LVjjw-bBKo4V-aqWeX-7H7tAV-iDprwT-7o6owA-57B6Ah-7cZUZP-6DE5EG-hKuz59-6TY7Yg-m2ERwg-7FAwyz-6SkhYy-bUUMvc-8Kpp66-ehqoHm-6y9Es2-6UBuk4-4FDA5Y" TargetMode="External"/><Relationship Id="rId4" Type="http://schemas.openxmlformats.org/officeDocument/2006/relationships/hyperlink" Target="https://creativecommons.org/licenses/by-nc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www.globaleducation.edu.a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lobaleducation.edu.a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9Ihs241ze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jordan.com/gallery/rtn/%23plastic-bottles" TargetMode="External"/><Relationship Id="rId4" Type="http://schemas.openxmlformats.org/officeDocument/2006/relationships/image" Target="../media/image7.jpeg"/><Relationship Id="rId5" Type="http://schemas.openxmlformats.org/officeDocument/2006/relationships/hyperlink" Target="http://www.youtube.com/watch?v=RODr0Fg8pNc&amp;feature=player_embedded" TargetMode="Externa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riculum.edu.au/verve/_resources/National_Declaration_on_the_Educational_Goals_for_Young_Australians.pdf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492125" y="936625"/>
            <a:ext cx="9144000" cy="868363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endParaRPr lang="en-US" sz="3600">
              <a:solidFill>
                <a:srgbClr val="458A00"/>
              </a:solidFill>
              <a:latin typeface="Calibri" charset="0"/>
              <a:hlinkClick r:id="rId3"/>
            </a:endParaRPr>
          </a:p>
        </p:txBody>
      </p:sp>
      <p:sp>
        <p:nvSpPr>
          <p:cNvPr id="23554" name="Subtitle 1"/>
          <p:cNvSpPr>
            <a:spLocks/>
          </p:cNvSpPr>
          <p:nvPr/>
        </p:nvSpPr>
        <p:spPr bwMode="auto">
          <a:xfrm>
            <a:off x="492125" y="4822825"/>
            <a:ext cx="9144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45720" bIns="0"/>
          <a:lstStyle/>
          <a:p>
            <a:pPr>
              <a:lnSpc>
                <a:spcPts val="2600"/>
              </a:lnSpc>
              <a:buSzPct val="90000"/>
            </a:pPr>
            <a:endParaRPr lang="en-US" sz="2200"/>
          </a:p>
          <a:p>
            <a:pPr>
              <a:lnSpc>
                <a:spcPts val="2600"/>
              </a:lnSpc>
              <a:buSzPct val="90000"/>
            </a:pPr>
            <a:endParaRPr lang="en-US" sz="2200"/>
          </a:p>
          <a:p>
            <a:pPr>
              <a:lnSpc>
                <a:spcPts val="2600"/>
              </a:lnSpc>
              <a:buSzPct val="90000"/>
            </a:pPr>
            <a:endParaRPr lang="en-US"/>
          </a:p>
        </p:txBody>
      </p:sp>
      <p:sp>
        <p:nvSpPr>
          <p:cNvPr id="23555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AU">
              <a:latin typeface="Goudy Old Style" charset="0"/>
            </a:endParaRPr>
          </a:p>
        </p:txBody>
      </p:sp>
      <p:pic>
        <p:nvPicPr>
          <p:cNvPr id="23556" name="Picture 8" descr="Globe from Ed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4063" y="0"/>
            <a:ext cx="11168063" cy="73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422525" y="384175"/>
            <a:ext cx="6408738" cy="1104918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EF3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9F9F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AU" sz="4400" dirty="0">
                <a:solidFill>
                  <a:schemeClr val="bg2">
                    <a:lumMod val="75000"/>
                  </a:schemeClr>
                </a:solidFill>
                <a:latin typeface="Gill Sans Light"/>
                <a:cs typeface="Gill Sans Light"/>
              </a:rPr>
              <a:t>One World Centre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AU" sz="2800" dirty="0">
                <a:solidFill>
                  <a:schemeClr val="bg2">
                    <a:lumMod val="75000"/>
                  </a:schemeClr>
                </a:solidFill>
                <a:latin typeface="Gill Sans Light"/>
                <a:cs typeface="Gill Sans Light"/>
              </a:rPr>
              <a:t>educating for </a:t>
            </a:r>
            <a:r>
              <a:rPr lang="en-AU" sz="2800" dirty="0" smtClean="0">
                <a:solidFill>
                  <a:schemeClr val="bg2">
                    <a:lumMod val="75000"/>
                  </a:schemeClr>
                </a:solidFill>
                <a:latin typeface="Gill Sans Light"/>
                <a:cs typeface="Gill Sans Light"/>
              </a:rPr>
              <a:t>a just </a:t>
            </a:r>
            <a:r>
              <a:rPr lang="en-AU" sz="2800" dirty="0">
                <a:solidFill>
                  <a:schemeClr val="bg2">
                    <a:lumMod val="75000"/>
                  </a:schemeClr>
                </a:solidFill>
                <a:latin typeface="Gill Sans Light"/>
                <a:cs typeface="Gill Sans Light"/>
              </a:rPr>
              <a:t>and </a:t>
            </a:r>
            <a:r>
              <a:rPr lang="en-AU" sz="2800" dirty="0" smtClean="0">
                <a:solidFill>
                  <a:schemeClr val="bg2">
                    <a:lumMod val="75000"/>
                  </a:schemeClr>
                </a:solidFill>
                <a:latin typeface="Gill Sans Light"/>
                <a:cs typeface="Gill Sans Light"/>
              </a:rPr>
              <a:t>sustainable world</a:t>
            </a:r>
            <a:endParaRPr lang="en-AU" sz="2800" dirty="0">
              <a:solidFill>
                <a:schemeClr val="bg2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7225" y="4589463"/>
            <a:ext cx="3094038" cy="1865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9" name="Picture 2" descr="logo - GEP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4822825"/>
            <a:ext cx="25685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75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73" y="887799"/>
            <a:ext cx="3359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The Election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 descr="45 Voting in Indonesia, Josh Estey, AusAID .jp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37" y="364982"/>
            <a:ext cx="4048860" cy="607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3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7338"/>
            <a:ext cx="7313613" cy="620712"/>
          </a:xfrm>
        </p:spPr>
        <p:txBody>
          <a:bodyPr rtlCol="0">
            <a:no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3600" b="1" dirty="0">
                <a:solidFill>
                  <a:srgbClr val="AF0C0C"/>
                </a:solidFill>
                <a:latin typeface="Garamond" charset="0"/>
              </a:rPr>
              <a:t> </a:t>
            </a:r>
            <a:r>
              <a:rPr lang="en-AU" sz="3600" b="1" dirty="0" smtClean="0">
                <a:solidFill>
                  <a:srgbClr val="AF0C0C"/>
                </a:solidFill>
                <a:latin typeface="Garamond" charset="0"/>
              </a:rPr>
              <a:t>            </a:t>
            </a:r>
            <a:r>
              <a:rPr lang="en-AU" sz="2800" dirty="0" smtClean="0">
                <a:solidFill>
                  <a:srgbClr val="AF0C0C"/>
                </a:solidFill>
                <a:latin typeface="+mj-lt"/>
              </a:rPr>
              <a:t>Curriculum links:</a:t>
            </a:r>
            <a:endParaRPr lang="en-US" sz="2800" dirty="0">
              <a:solidFill>
                <a:srgbClr val="AF0C0C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76263" y="1201601"/>
            <a:ext cx="8104187" cy="5291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Goudy Old Style" charset="0"/>
              <a:ea typeface="MS PGothic" charset="0"/>
            </a:endParaRPr>
          </a:p>
          <a:p>
            <a:pPr marL="0" indent="0">
              <a:buNone/>
            </a:pPr>
            <a:r>
              <a:rPr lang="en-US" sz="2000" b="1" dirty="0" smtClean="0"/>
              <a:t>Year 3 Civics and Citizenship: </a:t>
            </a:r>
            <a:r>
              <a:rPr lang="en-AU" sz="2000" dirty="0"/>
              <a:t>How and why decisions are made democratically in </a:t>
            </a:r>
            <a:r>
              <a:rPr lang="en-AU" sz="2000" dirty="0" smtClean="0"/>
              <a:t>communities.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Year 5 Geography: </a:t>
            </a:r>
            <a:r>
              <a:rPr lang="en-AU" sz="2000" dirty="0"/>
              <a:t>The influence of people, including Aboriginal and Torres Strait Islander Peoples, on the environmental characteristics of Australian </a:t>
            </a:r>
            <a:r>
              <a:rPr lang="en-AU" sz="2000" dirty="0" smtClean="0"/>
              <a:t>places</a:t>
            </a:r>
          </a:p>
          <a:p>
            <a:pPr marL="0" indent="0">
              <a:buNone/>
            </a:pPr>
            <a:r>
              <a:rPr lang="en-US" sz="2000" b="1" dirty="0" smtClean="0"/>
              <a:t>Year 10</a:t>
            </a:r>
            <a:r>
              <a:rPr lang="en-US" sz="2000" b="1" dirty="0"/>
              <a:t> </a:t>
            </a:r>
            <a:r>
              <a:rPr lang="en-US" sz="2000" b="1" dirty="0" smtClean="0"/>
              <a:t>History: </a:t>
            </a:r>
            <a:r>
              <a:rPr lang="en-US" sz="2000" i="1" dirty="0" smtClean="0"/>
              <a:t>The environment movement </a:t>
            </a:r>
            <a:r>
              <a:rPr lang="en-AU" sz="2000" dirty="0"/>
              <a:t>The intensification of environmental effects in the twentieth century as a result of population increase, urbanisation, increasing industrial production and </a:t>
            </a:r>
            <a:r>
              <a:rPr lang="en-AU" sz="2000" dirty="0" smtClean="0"/>
              <a:t>trade</a:t>
            </a:r>
            <a:endParaRPr lang="en-US" sz="2000" dirty="0" smtClean="0">
              <a:latin typeface="Goudy Old Style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7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160338"/>
            <a:ext cx="9282113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320675" y="6049963"/>
            <a:ext cx="87169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/>
              <a:t>Rockstrom, Sachs, Ohman &amp; Schmit-Traub (2013) </a:t>
            </a:r>
            <a:r>
              <a:rPr lang="en-US" sz="1700" i="1"/>
              <a:t>Sustainable Development &amp; Planetary Boundaries.</a:t>
            </a:r>
          </a:p>
          <a:p>
            <a:pPr eaLnBrk="1" hangingPunct="1"/>
            <a:r>
              <a:rPr lang="en-US" sz="1000">
                <a:hlinkClick r:id="rId3"/>
              </a:rPr>
              <a:t>http://www.post2015hlp.org/wp-content/uploads/2013/06/Rockstroem-Sachs-Oehman-Schmidt-Traub_Sustainable-Development-and-Planetary-Boundaries.pdf</a:t>
            </a:r>
            <a:endParaRPr lang="en-US" sz="1000"/>
          </a:p>
          <a:p>
            <a:pPr eaLnBrk="1" hangingPunct="1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6015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 descr="Screen shot 2014-05-28 at 2.03.00 PM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7363"/>
            <a:ext cx="83216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628650" y="5638800"/>
            <a:ext cx="7834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http://www.chrisjordan.com/gallery/rtn </a:t>
            </a:r>
          </a:p>
          <a:p>
            <a:pPr algn="ctr"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3633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8-14 at 10.1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9" y="257309"/>
            <a:ext cx="4386065" cy="3556063"/>
          </a:xfrm>
          <a:prstGeom prst="rect">
            <a:avLst/>
          </a:prstGeom>
        </p:spPr>
      </p:pic>
      <p:pic>
        <p:nvPicPr>
          <p:cNvPr id="6" name="Picture 5" descr="Screen Shot 2014-08-14 at 10.12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51" y="2202709"/>
            <a:ext cx="5581060" cy="444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8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4669030"/>
              </p:ext>
            </p:extLst>
          </p:nvPr>
        </p:nvGraphicFramePr>
        <p:xfrm>
          <a:off x="378326" y="324241"/>
          <a:ext cx="8458284" cy="632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86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4 at 10.1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8" y="345815"/>
            <a:ext cx="6817357" cy="4973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3528" y="5626299"/>
            <a:ext cx="551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Mediterranean regions: changes in rainfall, 1971 – 2010</a:t>
            </a:r>
          </a:p>
          <a:p>
            <a:r>
              <a:rPr lang="en-US" sz="1400" dirty="0" smtClean="0"/>
              <a:t>Source: National Oceanic and Atmospheric Administration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043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42" y="377827"/>
            <a:ext cx="374332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77827"/>
            <a:ext cx="433705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150" y="6483927"/>
            <a:ext cx="851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/>
              </a:rPr>
              <a:t>Australian Sustainable Schools Initiative (</a:t>
            </a:r>
            <a:r>
              <a:rPr lang="en-AU" dirty="0" err="1" smtClean="0">
                <a:hlinkClick r:id="rId4"/>
              </a:rPr>
              <a:t>AuSSI</a:t>
            </a:r>
            <a:r>
              <a:rPr lang="en-AU" dirty="0" smtClean="0">
                <a:hlinkClick r:id="rId4"/>
              </a:rPr>
              <a:t>-WA)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813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r="1627" b="3934"/>
          <a:stretch/>
        </p:blipFill>
        <p:spPr bwMode="auto">
          <a:xfrm>
            <a:off x="409388" y="225703"/>
            <a:ext cx="8458829" cy="594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388" y="6348549"/>
            <a:ext cx="845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alibri" panose="020F0502020204030204" pitchFamily="34" charset="0"/>
                <a:hlinkClick r:id="rId3"/>
              </a:rPr>
              <a:t>Cool Australia </a:t>
            </a:r>
            <a:r>
              <a:rPr lang="en-AU" dirty="0" smtClean="0">
                <a:latin typeface="Calibri" panose="020F0502020204030204" pitchFamily="34" charset="0"/>
              </a:rPr>
              <a:t>– sustainability lesson plans and resources for early childhood – </a:t>
            </a:r>
            <a:r>
              <a:rPr lang="en-AU" dirty="0" err="1" smtClean="0">
                <a:latin typeface="Calibri" panose="020F0502020204030204" pitchFamily="34" charset="0"/>
              </a:rPr>
              <a:t>Yr</a:t>
            </a:r>
            <a:r>
              <a:rPr lang="en-AU" dirty="0" smtClean="0">
                <a:latin typeface="Calibri" panose="020F0502020204030204" pitchFamily="34" charset="0"/>
              </a:rPr>
              <a:t> 10</a:t>
            </a:r>
            <a:endParaRPr lang="en-A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69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5-30 at 12.42.3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7" y="294087"/>
            <a:ext cx="8671382" cy="5663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367" y="6211669"/>
            <a:ext cx="86713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www.globalwords.edu.au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6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IMG_00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2"/>
          <p:cNvSpPr>
            <a:spLocks noGrp="1"/>
          </p:cNvSpPr>
          <p:nvPr>
            <p:ph type="title"/>
          </p:nvPr>
        </p:nvSpPr>
        <p:spPr>
          <a:xfrm>
            <a:off x="153988" y="116795"/>
            <a:ext cx="4050318" cy="627767"/>
          </a:xfrm>
        </p:spPr>
        <p:txBody>
          <a:bodyPr/>
          <a:lstStyle/>
          <a:p>
            <a:pPr eaLnBrk="1" hangingPunct="1">
              <a:defRPr/>
            </a:pPr>
            <a:r>
              <a:rPr lang="en-AU" sz="3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+mj-cs"/>
              </a:rPr>
              <a:t>Global fact match</a:t>
            </a:r>
          </a:p>
        </p:txBody>
      </p:sp>
    </p:spTree>
    <p:extLst>
      <p:ext uri="{BB962C8B-B14F-4D97-AF65-F5344CB8AC3E}">
        <p14:creationId xmlns:p14="http://schemas.microsoft.com/office/powerpoint/2010/main" val="335715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925513" y="5459413"/>
            <a:ext cx="2998787" cy="730250"/>
          </a:xfrm>
        </p:spPr>
        <p:txBody>
          <a:bodyPr/>
          <a:lstStyle/>
          <a:p>
            <a:r>
              <a:rPr lang="en-AU" sz="3600">
                <a:solidFill>
                  <a:srgbClr val="008000"/>
                </a:solidFill>
                <a:latin typeface="Goudy Old Style" charset="0"/>
                <a:ea typeface="MS PGothic" charset="0"/>
              </a:rPr>
              <a:t>Brainstorm</a:t>
            </a:r>
          </a:p>
        </p:txBody>
      </p:sp>
      <p:pic>
        <p:nvPicPr>
          <p:cNvPr id="32771" name="Picture 2" descr="IMG_02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976438"/>
            <a:ext cx="3948112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 descr="IMG_02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t="25552" r="19481" b="9558"/>
          <a:stretch>
            <a:fillRect/>
          </a:stretch>
        </p:blipFill>
        <p:spPr bwMode="auto">
          <a:xfrm>
            <a:off x="173038" y="185738"/>
            <a:ext cx="5738812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102350" y="320675"/>
            <a:ext cx="2627313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AU" sz="5400" dirty="0" smtClean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lunch</a:t>
            </a:r>
            <a:endParaRPr lang="en-AU" sz="5400" dirty="0">
              <a:solidFill>
                <a:schemeClr val="bg1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3465" y="551011"/>
            <a:ext cx="109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lunch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89" y="1161137"/>
            <a:ext cx="6303138" cy="4380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9989" y="5652655"/>
            <a:ext cx="6303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latin typeface="Calibri" panose="020F0502020204030204" pitchFamily="34" charset="0"/>
              </a:rPr>
              <a:t>Image by </a:t>
            </a:r>
            <a:r>
              <a:rPr lang="en-AU" sz="1200" dirty="0" err="1" smtClean="0">
                <a:latin typeface="Calibri" panose="020F0502020204030204" pitchFamily="34" charset="0"/>
                <a:hlinkClick r:id="rId3"/>
              </a:rPr>
              <a:t>Nadja</a:t>
            </a:r>
            <a:r>
              <a:rPr lang="en-AU" sz="1200" dirty="0" smtClean="0">
                <a:latin typeface="Calibri" panose="020F0502020204030204" pitchFamily="34" charset="0"/>
                <a:hlinkClick r:id="rId3"/>
              </a:rPr>
              <a:t> Robot</a:t>
            </a:r>
            <a:r>
              <a:rPr lang="en-AU" sz="1200" dirty="0" smtClean="0">
                <a:latin typeface="Calibri" panose="020F0502020204030204" pitchFamily="34" charset="0"/>
              </a:rPr>
              <a:t>  under Creative Commons License  (</a:t>
            </a:r>
            <a:r>
              <a:rPr lang="en-AU" sz="1200" dirty="0" smtClean="0">
                <a:latin typeface="Calibri" panose="020F0502020204030204" pitchFamily="34" charset="0"/>
                <a:hlinkClick r:id="rId4"/>
              </a:rPr>
              <a:t>CC BY-NC 2.0</a:t>
            </a:r>
            <a:r>
              <a:rPr lang="en-AU" sz="1200" dirty="0" smtClean="0">
                <a:latin typeface="Calibri" panose="020F0502020204030204" pitchFamily="34" charset="0"/>
              </a:rPr>
              <a:t>)</a:t>
            </a:r>
            <a:endParaRPr lang="en-A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3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102350" y="320675"/>
            <a:ext cx="2627313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AU" sz="5400" dirty="0" smtClean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lunch</a:t>
            </a:r>
            <a:endParaRPr lang="en-AU" sz="5400" dirty="0">
              <a:solidFill>
                <a:schemeClr val="bg1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3273" y="551011"/>
            <a:ext cx="3408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Story time</a:t>
            </a:r>
            <a:endParaRPr lang="en-US" sz="4000" dirty="0"/>
          </a:p>
        </p:txBody>
      </p:sp>
      <p:pic>
        <p:nvPicPr>
          <p:cNvPr id="2050" name="Picture 2" descr="The Little Refug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1" y="1970097"/>
            <a:ext cx="21336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TEhQUExQWFhQXGBgXGBgYGBoXGBgaHRgYFxcYFxcYHCggGBolHBcYIjEhJSkrLi4uGB80ODMsNygtLisBCgoKDg0OFxAQFywcHBwsLCwsLCwsLCwsLCwsLCwsLCwsLCwsLCw3NywsLCwsLCssLDcsNywsLCwsLCwrKywsK//AABEIAOEA4AMBIgACEQEDEQH/xAAbAAACAwEBAQAAAAAAAAAAAAADBAECBQAGB//EADkQAAEDAgQDBgUDAwUAAwAAAAEAAhEDIQQSMVEFQWETInGBkfAGobHB4TLR8RQjQhVicoKSM1Ki/8QAGAEBAQEBAQAAAAAAAAAAAAAAAQIAAwT/xAAgEQEBAQEAAgMBAQEBAAAAAAAAARECEiEDE0ExYVEi/9oADAMBAAIRAxEAPwCuOeZBm4WRjMWb3TXEKt/NZGJEqcdQq2MI5obOIO3uuZgqlScjHvi5ytc6BucoMBAq0XN1aWnqCD6FOExUx538UL+vdOtktH4VDZOFouxrt0tUxjt0q95UNT6BilUeTqnW4gpCi7nKvni3RZjNTEHeFJuNUn2gtPuUTPZY6l9WDYq3bJbLJXPQyXV7qoqT/K4jf3soDNlmHa87q3bFLgxKLTMj36LMLTq9UOo8A2Mqr4ldGnosyzahnSEyx9kpUt4LRrcDxdNmd+HrhsAl3ZugDdxAsOpQCz539+aoZXU4PRWezqhnSdZ8URtRxVZEaWHPdEYATb6Ka2ncKdyjkknUx+EvRdfl9E5SFjPohjOPbfzWZiGGYWlxAX6flKwJ7xi/ynbmq0QTg3DKtWpkpOymMznZi1rGjVznDRoTvxVx5rqbcNSc99Fhl1R5l9V2uaSZawcmhaHEMr6DcPgHNdT/AFVGuIZXqv8A9wdAc0TZrSV4vFYCoHimWOa8kANcC0yTAEHqqH9Coiiab8zn9rIyABuSOZeS6QdoCe41wtlGhhTftqrHVX3sGOdFIAcjlBJ8Vq8bwTamLoYGkBFHJh5AALnkjtnuP/Kf/K3eJjB4irxBzqbnto0YbVzZWsLAKVJjGAcyCZJMwbAJa18uq/VVzL0fBsAHOotOFFR1VwE16ppMILo/tsa5pdb/ACJPQb53H8PTZiq7KIikyq9rBJMBriNTciRzSddwzhedj61R2ShTyhzozOLj+mnTaSA55Em5AABJ6m4kzB9kHUH4jtcwBp1msjLfvB9MwLxbW61+JNjg2ELdDia2f/llcGz/ANQV5KkQXAXuQLCT5DdZlN/fopY88uXP88p+y9xw2Oyx9N9KjTbTwtV3Zhmeq1wgU3Va8GKk8gRroIhKcExQpcMxD8oc7+pohswWhwY8hxB1i5A3hDa8/hMDWe5rG03mo6MrMpzOBuIG0c9rqtXCPbU7MtIeHZC2O8HTERvNl6j4n49W/pcDUzu7apRfnqyRUc2nWdkaXD/Hmd7StriOCDOM0cTVyso1alKoxziAHk0rR0DwJNgJG6za8jxL4bNCi+q6rSc6nVbRqU25pY8tzZc5Aa8gfqDZjdK8LwLXtrVXyKNENLstnOLnZabGTYEnnyAKZ+Ly5pLKtakajXOyUKHfZTDjLnPfoHu1N3OOpjRRwHiNAYXE4euXs7R1Ko17G5zLCZbBMAkEwTZZvxtt+F6Bq1xmPYjBjEMLzBYXtaWF5bGbKSbc4WdxbAYcYCniKDagcK5ovL3Al/8AbLw4NFmaaD5pap8TS3GAsM4inTpUwDakxjgQDzPdaB1MlV4f8RU2YN2GqUe1PbCtTJcQxrgzL32i7288sidEj2R4bTFSo1uR79ZayMxgTYmwG55CVv4qhSPD6tXsaDHNrUqdM06j3vkguqCo5zyHHLl210WRwPjbKDcQypS7VtemKbof2RADs0BzQTB5jwRz8Rtfhf6apQaWtqmrTyONNrSW5SxzQCXt5zmDpJugsrB/3KjGDVzmsHUucGj6r6bh6wHGcRWpVm1XMDmDDMLmVKhZTFMU/wC4G03AZS6zibWBXz34VxFKljKFavmFKk/tDlGYy27bc+9HotHAYzDUMWMWcQa7m1HVRTbRq0y55LiA59QBrWybwSs1KYPAueKlR5bRpMdD3ODoa4kwxrGguc7W3IC8JvH8BqU8Q+g51MmnBc/NlphrgC1xLoiQRaJ11T9Xi+HrYfDmrU77a2Ir4ii1js1So9wc3KYyBsCJJkDcqGhlelVxj30TiKlZ2cVHQKTAO6adL9VVxs0awGi3NGDWdjeCupNov7WjUZVLmtcxzsoLSA4PzsbAEi61sd8L9nSovOIoCpUa55DqjQ0NmGFkAufMHkr/ABYwGhhDTcx1BlGc002ONRzyajTTaZB0tHnqh/FuDDxhq3aUxR/pKLW98F5c0OlgpjvTJ1IDRNzZDMGjV5JuhWBMXKxC8A29Vo4KvzifNTYpuY/9Q8Uhiai0sbr5rKxbLlMTCmJxBNh6/SOqPV49XHZg1nkU3BzGucXAOGljy6aJKo68+iSqPklUXoqXxjUGJGIe1jnDO4NaBSbme0tL+6Lvj/IybBZnE/iRz2CixjaVEHOWNJcXu0zVXm7ztyGyxanO90q990s94/44YMazFtwrQ4EZgaheYDckUiWgUhGkDzXmMfjKbnE0mva0knvuD3GTNyGgW6LODrXXFqQ9VwH4mbSoVMNiKPb4eoQ/LnyPpvGj6boMH3ul8LxyjQrUquHw8Gm8PHa1TULo/wATDGho8iV56kJRCxZm/S+K3MqVTRo02UqrXtqUXF1Rrw8y41HGDUdsbReAJKSr8UqOpupSG03Pa/I1oa3M1uRsReA39zJus1jLK8opg1XFPeGhzi4MGVgJkMbMw2dBN0CrUc4S5xdEASS62wB0HRcYVRHNBDi3T6K4coLFzCllqhWvT4MHU2VA+zi2ZgQHQwnrkqmHdCw2krEn3+6ku9/hMqa2KeCowHOqWLmiZYwgGo9jyWlxNg0EdHAq9PCULTViTyex2UZ8sOMcmy6dI9VhlykFOjP9bGDwTH0yDUAqZzl/SS4Nb+m7hAdJI3LWqaXDZLmg5iKjaYIBy2Di88zAgBZuGxDm/pMG22omCCRYiTcKO2IPdJb4GPojWynxg+8AXZQWOqEaljQ0uaHAxBMD/wBA84RcHw9xbmcQ1uUEd5uYlxhgAJ5zPgEjTxTrQ8zBF9rTrroLHZN1sW92WO7cOHO7QQy0WDQTA6o9N7MVeFVAAZae8WmCCAQY1Bvo6Tyi6PR4NUuIAcSRci5DWkgb2cElRx1VpJDzJ8Ny7SNyT/2KLVxj3Nu93IRPSPsPRb03/oPF4MsqFuuUxMR9b/wjYZk+7IYdNzc9dUzhndPf3U1Tf4g6L858VhYyqZ5+J/ZbnE9fP7rHxDNVKYzXv0tr9LoFYc/kmqjeiUxVSQVUJWsUo6lKZchnRVrKUgqvdJ09yr0xKIad/FbWVot1PJdUxLd0y3CyLlZ2IwkFGmQwzENI1XSFnEQrsb1WJ0BWhCo0inqdA7arnesXOSjihgpmvSSNXVVLqbMEdbp03upLrJY1VPaK0mmO5KSgMeNvn7lXpvWYXmhl8ORmCVR7CCsBmaprKN+Xu6SYdEY1oPKRsgjvt0UxpCpryvyTDAZ6IYbDuEXT1Hf36oFNgaExRuQfosK1eI/qBk6/dI12haXER3vNJVaVtvdlMRrKryVm4pp/C2XxcDySFejr6KlSslxQs6axDEk5UV6TtUUnmgh19Ez2RcIA80Uxb+si2pS1aoDu48w3QefPyTuE+HnOnM6PCJWmafZYcOpjvMN7fNTk0+Tx1SoNoRcK+/RUrNLnE3uZWhSwHdbFnKurJDzLa1eHYUOIAEr0LeEQ2YmyB8McOdnA1gSvYYnBAMMrzHvrLJHy/H0oJ6SsesV6TjlEtcV5+rTldPjq+56JFSAjupRZVexd9ccUbdMU+SExmyKxq1Y9SaCNRp7j3yVTt7P3lANohXpjmVIDe2NJRqDApq31H7eimlYg8ks0GsFvfki03b+/fVA7cSIHjOqZptNje8oxtHdUG37nx/CNhCJSlGlJj37/AHTvZAfhAb2PHeAlIYhqfxTZItz8ktXiYUxyZlZsHdIYmpr76LUrm+yysV03THSM6tcSk+yErUq07GeSVcBOnRVFFKbO8Fu8NoyfRZDW963Ire4Y7nsVrWegwmEFjCFjuGPaSaZEG8TB/K1cGBGtvf7rsXXaAuXfSeN14TFYeoXfoaDvAk+ie4ZwkyC662qVHMZheh4fgA0Alcpdd++/GO4NgQ28RPRaWLAyHREa8R/KFXEj+E15t2vl3xBOc8tVhVPBej+Jv/kdZeezp4e2+5C+SbqGjomiAhFq7SuVgOW6s9ohXbTPJWpt281ScVpN6ImVGpM2RjTI80pK6e5U02Ann72VasgotB2izCimmMOD79FFOmTt9kR1rIYxhBeZ58k+b/fdZVJxmB/Hu62MPAvGqE1sY25Guo0SzsPeSn8Ue8IsJ++yA+nf7lREMvE0LmN7+HmsjFM31/hb+IafJY2IZJ9xrqriuaRS1SmnK7Y0g2uliQdUrLMbBErQwlUhwhIVwr4KsREiVPRj19DGwIJ8kMYiSJ0WM2uZARaDiXSV5uq6ccPc8KwrYBJuncbjGMHVeRo8Uyi+vis7G8QqVHAdVPHf4jr4erXrMHjHPdIPdWx2Ug3A8NliNqtota0kSfVFbxljGmTMaX9wt5ZXO82/x4r4mEVHeK84TeFt/EWNFR5P0+yxM4HVdeHr/Is48lYFCCI3VdY50amy8Hn5KabNlLW7IuS3JVqK5ghS6oTbUKS23NdCdFJ12iTAsiUKRieXjfxXNYXGB87BGbRgXTaB8O319/sjZYGt/wAJem9Ec4T+VLD4alf1Wlh26+/YSmE2205+NuUrQpsU1LZxLO8J3Cs6B7+6PimXEkWOgVXEDQD6rlKMZeL0sFmVaRi+vsrXqskyUriaUEFdYzFqUZmEpUwy3TQvPL90LE4WWyB7lUdYJpSDZUY2NE7Up35hDNK61/i5UtbzWhRoFZjSZhauCfZeTqPROvQ3YXuliwMcCb3XoaWGaRJ1KDjMIGt0UeomfJvp4zHGtUqucXGJtflyCpVfUAglbr8OlsfTAAga8035Hfnmfjz9QHmhlnNa2Kw8AQkntXbnrU98gssjtYTqh5Qrj8rrHCih3TyRCemqExtwmQbRy8FSBabiB0VXi1ldh01UQEaAKbIHWdEelTkST7lWyFMUcPt4+91tSVZSk6e9kVlMTcI7CQT5+wmiwOJOQeXJbWLUrc+Y0Wk2rzE7FKU8MJ5/X6LRoUgPc7KLW1vVg3PpeRy6olYAdFOJYMwIkCRr49Feq47rjK56ysQyx5eKUqskCT12WhiaTnB0EnySj2GO8QPsusraA1iLWo92Zjy181QN/lFrOMWPiq06wa1OLoEeOqerUxsZSTpBMqpVaDiKcQQnMEefyQX050uhMzNXLuL5v49ThsWGj8/RZXFeINMAFZtPiIIkehWfXoOqO1suHjt9vRxx4+2k/iNMc5jkhf6y05u6LC10rhuBsn+5Uc0dACfVNu4ZhGkd97gTvFoN7DeFXjwq93/jLxPEi65jySprJ/FU6IADdbzfqkmUhsuvODrUseihqtTpjw+6M3ZdXKxFFslM5I9/ZVp0z5o7G3Siq5OahrAi1GxZAptugGI9EcVPIILGlWY09d0Jo9No8U9TE6nwH7BL0qcJ3DkGEUBU23snKVO/Rc5oHJGw7QdCf33+aipa9Scw8fuiPPj8kriatxJ5j6omY728FwTqmJqG8Ejwtba2qzmixBCdrM55tUt4FdOayGUzzCpUpWKZa4j39lzzaTp0CqVmU+jF0vWw0n6/vC1a1Aa69BKXqtIBOgF9dlcrazv6cDQfLVDdhZHgmC50BxaDOk1N9gWoJxFe4bSG2s8zyVKmsTA4Uxfcj5p2jSLUlRxzslhAzEXE3m4RqdWoTE88usCdtdVx6+O69fPy+sN4ymT+yzquAJvBR2UngSKkXyxJN9tE06hXaYNRu+WBMbxIt1U+Nh+z8YhoQrlngjVgb/b+UEOdoZXXlrXBp2R2DQT4lQwGEaiI8foukcrUtEFEgg2UtbI9yjsaJ6qsc7QnMnVQKW6YbTn3yTLKRgbeypo0ClRMIrKKbp4c2HrZENKCeY6KbU6VbMjXyTuFblvzvMj3urU2j3qiMB5wL+5UadEa3S09feqv2RtZHY7lNrbLqlSdBZFoJVK7QR4hG7Qb+/JecqYnvC/Mc08yqOSr644W1rtqSLQqg7n0KzRXVqeLaNSjwHk0HVIBNoidei83jOLOOZzbWLTf/wAn3utc4hpGvyK87iC0VYzd3URpOxn68lU5x05ut/hvEmvawGc+nXzPJMf1bHCoIPdJaZsCY5brydek0ugEgxJk2B5EEdEzhahAc2SQSAbcza63jFYtxXH95rQZYyDA0mLSdl2P4wWPpvH+JJPLnzH2S1XEsY7uyQYbEkRb9W+v1VadAv75N2kQAeRaCY8yqzF+iFDHhweNJqZwfFHFR4dkmZdnzRNyD9020nPlBMd3naSHz9Aj4hrjTJzEEAn9WwPVFsVrMbiSwhxuQ8kCJN5Ehvgr4ivUe6o7PGYgGRyOoGwuk8S12d47RwicolxnproorMqNbzIGpF4mwG+6fE6cx72tDWA/qAE9N/VSKbbRyCVwTi8VAHOLhcGQB4ZSNdU9hz3QAJmYB6ddNU43lglEBM0qCJSw7mkfpv1/bkpe90QcouNPEDmn+C3VmUxdEDN4A981akzNuQeQ/OqY7C2ltraeR01RqKWpuby8EdrwNBMfwoGGgAZYAO5M/KyJTpCYjpoFqnU06hiTbp8uSLXYTBj2EelSFjefl0mOqVrYsms2myCG3qE3gbDY++SijDNKkOZv+ER4I0O226kMKMKM+/yuZ2FKbDJPryKK3NoP5THYb/ZWa3kAVjseGexuYXOvVP0qW0kdLLJrYkggAjXorHGPbzv76r0eLjZWmyi4m9h4p2nw2bh//wCgsKnxF+pH3+qOOL7gen8Kp8abK3HcIJ0e6R4fIg3Wbifh98zmPpdUZxEkWcI9B9UdvEngQHCNpBVfUJbABwaoPtIn5SqDh7hMgiTJg2PkYhMs4k/cR0A+SkcV8FvrPn0Q/wBFDhdwEWsIRDwckETb/lGlk1/qG7VLeJm1yPQjysj61fZ0RHB3M/RzMk5hyn9yl6jHCzi6CD/lqOYstpuNmxIPiFLyYtB8IPyIRfjb7ayKOHzuBZEgmZFxfkeZ/CDisMc2VoIvJO0dB1krXaS2Yyt8WAfRJPwrhZopnnaRdF5VPkZY4bFSRJYf8tJVjhQ0EOda+hME6jTVPP7XLkyjLBEZjzM63OqWxT6kBppkQZsfrZGOk7CwldzJMy4jIwiCOvmE/W4hmaGwZtmNwdIn1Wa3M0gimbaaG5vsrsxWUOzNfmdJJkCJ1iOXitivKNjDYwMdTblhgEEmHE9S7xTGExjTXcS6GGA1oNupK8+/iQdByut1EeMeSKzFuymGWN5JvvtuixL25ZrGsdFSo8Nu4gX1MCenivGMxzwbGDpIJ09fBVr4l0GXSjEZ/r03FeLhgysM1DYZTMflMcKwfZs7xGd13mJvtI5BYvwtgCf7zhbRgPzd9gvSknotYnrrPUDfUJMtN+luUD30V6dQ2k/OPtdUfRHmOqKyl7JWyIvQ7X+/LdS0KabbIjm9NlODyfNcSO95/dBqDYBExMzpzUA8ryeW/gvZ4r0OmCpLlLgQSCCDset9D0Q5ThGFTdRA9wqtPVWFIuNhoCT4DUpCQPFVkjQqchABvB06wYPzsqOabxJA1MWHjssHGqdyqtxDt/mqQYmD48uevofRVCxMNxTt1YYhw0N/eiWlSHlON6aDeIP5uJPW6u7GJBr0QFGJyG240+ypOPO90oT4fJVIujDkPDiLuhRqeNHNgWajMqxp9QfkUeIshwOaTOUeiKKjCILbdEn2vh9FLXo8I2K1cDs4eBSxwD8wkEt5lp16JztDupFR2xU3lW1r4fikADKWgCAITlLiTTzheebiz19Vc4o+PjCm81zvL0zMSDzBRmPHReZoYncD1hOMxY3Pqp8amxvB/RXZUWIzFj/7fNF/qP8AcfVHiPbx2JBzapzhmLaxxLyYhugnR7HfRpSOIPe9FzgvVmvQ1K+Lw7gTlOc5bloOjm694atbHrvI6rxFmWGNggPyy1hALnhwdMXIaMsaaarJKqU+IbX+pUwIa10ZS2SGSRnDr+VrK1bilLLUDaZGZrmgw0QJblBjYBw/7emHC4reMZvYTE0jTY19PutbBf3ZBDszhMzBDnAdSIGpS+A4gwMqMJLDULjmA7rQWluUgaiHvGndOU+GMSpLlvGDHoaeIwhbkIIaXTPfBt+l5g2sXN56zCUD8NJ7jf8A43G7qoGeTDReYggzuFj5lUvWxsbWCbQcym2oby7SRGYkS4gGYDW2/wB3imaOCwzaQe8ZwGhziHOaCSaYgREGe0H/AFXnWPIuCQQbH6KzqrjJJJJ1k7aLYcbNT+lHdAmxAf8A3DfISHESL5oERFllhBzlXzJkGCz7/lVsqh3iqB52U0mGuV596pcBEBWFFJCs06qglWWDs59n8K7HRuFQA+KkO8PmjCt2s8z5hXgEapf3oiDxRjL5TsPkiNJlBhS337C2A4yo7oQiiqdik2u8FfP0+aKGdif1ei4rlyuOiCqKVyoRyqVy5LOcg7qVyCgqhXLliu1WprlyR+CtULlyyVTqr0lK5SUVeSvSXLlgOFR+i5ctQo7RNUNFy5DUDmrHkuXIIzEMarlyakx/ioYuXKa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4" name="Picture 6" descr="http://4.bp.blogspot.com/_gxXiCUekNuU/SxVlhsCa8_I/AAAAAAAAh4w/tz_NKTqEgTM/s320/9780670028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33" y="2553855"/>
            <a:ext cx="2847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-7-219-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970097"/>
            <a:ext cx="2857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4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375" y="2242261"/>
            <a:ext cx="2700202" cy="1200329"/>
          </a:xfrm>
          <a:prstGeom prst="rect">
            <a:avLst/>
          </a:prstGeom>
          <a:solidFill>
            <a:srgbClr val="ABE56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Develop a series of learning activities: </a:t>
            </a:r>
            <a:r>
              <a:rPr lang="en-US" dirty="0" smtClean="0">
                <a:solidFill>
                  <a:srgbClr val="000000"/>
                </a:solidFill>
              </a:rPr>
              <a:t>include aims and specific lesson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9410" y="463353"/>
            <a:ext cx="3538618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Choose some </a:t>
            </a:r>
            <a:r>
              <a:rPr lang="en-US" b="1" dirty="0" smtClean="0">
                <a:solidFill>
                  <a:schemeClr val="tx1"/>
                </a:solidFill>
              </a:rPr>
              <a:t>specific content </a:t>
            </a:r>
            <a:r>
              <a:rPr lang="en-US" dirty="0" smtClean="0">
                <a:solidFill>
                  <a:schemeClr val="tx1"/>
                </a:solidFill>
              </a:rPr>
              <a:t>from the brainstorm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8719" y="1713280"/>
            <a:ext cx="3267365" cy="2308324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C</a:t>
            </a:r>
            <a:r>
              <a:rPr lang="en-US" b="1" dirty="0" smtClean="0"/>
              <a:t>onnection to the Global Education framework: </a:t>
            </a:r>
            <a:r>
              <a:rPr lang="en-US" dirty="0" smtClean="0"/>
              <a:t>consider GE themes and how activities develop values and attitudes, knowledge and understanding, skills, and capacity for taking 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946" y="1181059"/>
            <a:ext cx="1861782" cy="646331"/>
          </a:xfrm>
          <a:prstGeom prst="rect">
            <a:avLst/>
          </a:prstGeom>
          <a:solidFill>
            <a:srgbClr val="8EE7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Include ideas for </a:t>
            </a:r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47577" y="4565668"/>
            <a:ext cx="3070091" cy="1477328"/>
          </a:xfrm>
          <a:prstGeom prst="rect">
            <a:avLst/>
          </a:prstGeom>
          <a:solidFill>
            <a:srgbClr val="F6FF5D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List relevant resources:</a:t>
            </a:r>
            <a:r>
              <a:rPr lang="en-US" dirty="0" smtClean="0"/>
              <a:t> books, AV materials, kits, online sources, experiential resources (guests, excursions,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033" y="4286966"/>
            <a:ext cx="3094750" cy="1200329"/>
          </a:xfrm>
          <a:prstGeom prst="rect">
            <a:avLst/>
          </a:prstGeom>
          <a:solidFill>
            <a:srgbClr val="FFC74A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Identify Australian Curriculum Links: </a:t>
            </a:r>
            <a:r>
              <a:rPr lang="en-US" dirty="0" smtClean="0"/>
              <a:t>Learning areas, year level, CCPs, General capabilities</a:t>
            </a:r>
          </a:p>
        </p:txBody>
      </p:sp>
    </p:spTree>
    <p:extLst>
      <p:ext uri="{BB962C8B-B14F-4D97-AF65-F5344CB8AC3E}">
        <p14:creationId xmlns:p14="http://schemas.microsoft.com/office/powerpoint/2010/main" val="1614751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>
              <a:latin typeface="Goudy Old Style" charset="0"/>
              <a:ea typeface="MS PGothic" charset="0"/>
            </a:endParaRPr>
          </a:p>
        </p:txBody>
      </p:sp>
      <p:pic>
        <p:nvPicPr>
          <p:cNvPr id="38915" name="Picture 4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1" b="4149"/>
          <a:stretch>
            <a:fillRect/>
          </a:stretch>
        </p:blipFill>
        <p:spPr>
          <a:xfrm>
            <a:off x="0" y="0"/>
            <a:ext cx="9144000" cy="6378575"/>
          </a:xfrm>
        </p:spPr>
      </p:pic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0" y="6378575"/>
            <a:ext cx="9144000" cy="641350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EF3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9F9F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AU">
              <a:ea typeface="ＭＳ Ｐゴシック" charset="0"/>
              <a:cs typeface="+mn-cs"/>
            </a:endParaRP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2135248" y="6378575"/>
            <a:ext cx="4477776" cy="366712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EF3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9F9F9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ea typeface="ＭＳ Ｐゴシック" charset="0"/>
                <a:cs typeface="+mn-cs"/>
                <a:hlinkClick r:id="rId4"/>
              </a:rPr>
              <a:t>http://www.globaleducation.edu.au/ </a:t>
            </a:r>
            <a:endParaRPr lang="en-AU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35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facebook-symb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646113"/>
            <a:ext cx="17859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 descr="twitter_logo-150x1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8433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3140075" y="1144588"/>
            <a:ext cx="5410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/>
              <a:t>www.facebook.com/oneworldcentre</a:t>
            </a:r>
          </a:p>
        </p:txBody>
      </p:sp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3314700" y="3995738"/>
            <a:ext cx="523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/>
              <a:t>www.twitter.com/oneworldcentre</a:t>
            </a:r>
          </a:p>
        </p:txBody>
      </p:sp>
    </p:spTree>
    <p:extLst>
      <p:ext uri="{BB962C8B-B14F-4D97-AF65-F5344CB8AC3E}">
        <p14:creationId xmlns:p14="http://schemas.microsoft.com/office/powerpoint/2010/main" val="26240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411413" y="1196975"/>
            <a:ext cx="4392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600">
              <a:latin typeface="Arial" charset="0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042988" y="549275"/>
            <a:ext cx="6913562" cy="590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rgbClr val="AF0C0C"/>
                </a:solidFill>
                <a:latin typeface="+mn-lt"/>
              </a:rPr>
              <a:t>Contact us at: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latin typeface="+mn-lt"/>
              </a:rPr>
              <a:t>5 King William 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latin typeface="+mn-lt"/>
              </a:rPr>
              <a:t>Bayswater 6053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 err="1">
                <a:latin typeface="+mn-lt"/>
              </a:rPr>
              <a:t>Ph</a:t>
            </a:r>
            <a:r>
              <a:rPr lang="en-AU" sz="2400" dirty="0">
                <a:latin typeface="+mn-lt"/>
              </a:rPr>
              <a:t>: </a:t>
            </a:r>
            <a:r>
              <a:rPr lang="en-AU" sz="2400" dirty="0" smtClean="0">
                <a:latin typeface="+mn-lt"/>
              </a:rPr>
              <a:t>(08) 9371 9133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 smtClean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 err="1" smtClean="0">
                <a:solidFill>
                  <a:srgbClr val="008000"/>
                </a:solidFill>
                <a:latin typeface="+mn-lt"/>
              </a:rPr>
              <a:t>www.oneworldcentre.org.au</a:t>
            </a:r>
            <a:endParaRPr lang="en-AU" sz="3600" dirty="0" smtClean="0">
              <a:solidFill>
                <a:srgbClr val="008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3600" dirty="0" smtClean="0">
              <a:solidFill>
                <a:srgbClr val="3366FF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 err="1" smtClean="0">
                <a:latin typeface="+mj-lt"/>
              </a:rPr>
              <a:t>primaryed@oneworldcentre.org.au</a:t>
            </a:r>
            <a:endParaRPr lang="en-AU" sz="3200" dirty="0" smtClean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 err="1" smtClean="0">
                <a:latin typeface="+mj-lt"/>
              </a:rPr>
              <a:t>education@</a:t>
            </a:r>
            <a:r>
              <a:rPr lang="en-AU" sz="3200" dirty="0" err="1">
                <a:latin typeface="+mj-lt"/>
              </a:rPr>
              <a:t>oneworldcentre.org.au</a:t>
            </a:r>
            <a:endParaRPr lang="en-AU" sz="32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 smtClean="0">
              <a:solidFill>
                <a:srgbClr val="3366FF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b="1" dirty="0">
              <a:solidFill>
                <a:srgbClr val="FFFFFF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3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Calibri"/>
                <a:ea typeface="MS PGothic" charset="0"/>
                <a:cs typeface="Calibri"/>
              </a:rPr>
              <a:t>The Great Divide </a:t>
            </a:r>
            <a:br>
              <a:rPr lang="en-AU" sz="3600" dirty="0">
                <a:latin typeface="Calibri"/>
                <a:ea typeface="MS PGothic" charset="0"/>
                <a:cs typeface="Calibri"/>
              </a:rPr>
            </a:br>
            <a:r>
              <a:rPr lang="en-AU" sz="3600" dirty="0">
                <a:latin typeface="Calibri"/>
                <a:ea typeface="MS PGothic" charset="0"/>
                <a:cs typeface="Calibri"/>
              </a:rPr>
              <a:t>A game of opinion and fact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800" dirty="0">
                <a:latin typeface="Calibri"/>
                <a:ea typeface="MS PGothic" charset="0"/>
                <a:cs typeface="Calibri"/>
              </a:rPr>
              <a:t>Help students clarify their own values</a:t>
            </a:r>
          </a:p>
          <a:p>
            <a:r>
              <a:rPr lang="en-GB" sz="2800" dirty="0">
                <a:latin typeface="Calibri"/>
                <a:ea typeface="MS PGothic" charset="0"/>
                <a:cs typeface="Calibri"/>
              </a:rPr>
              <a:t>To encourage all to participate</a:t>
            </a:r>
          </a:p>
          <a:p>
            <a:r>
              <a:rPr lang="en-GB" sz="2800" dirty="0">
                <a:latin typeface="Calibri"/>
                <a:ea typeface="MS PGothic" charset="0"/>
                <a:cs typeface="Calibri"/>
              </a:rPr>
              <a:t>To help students realise there are many sides to an issue</a:t>
            </a:r>
          </a:p>
          <a:p>
            <a:r>
              <a:rPr lang="en-GB" sz="2800" dirty="0">
                <a:latin typeface="Calibri"/>
                <a:ea typeface="MS PGothic" charset="0"/>
                <a:cs typeface="Calibri"/>
              </a:rPr>
              <a:t>To encourage turn taking and listening skills</a:t>
            </a:r>
          </a:p>
          <a:p>
            <a:endParaRPr lang="en-AU" sz="2800" dirty="0">
              <a:latin typeface="Cambria" charset="0"/>
              <a:ea typeface="MS PGothic" charset="0"/>
            </a:endParaRPr>
          </a:p>
          <a:p>
            <a:pPr>
              <a:buFontTx/>
              <a:buNone/>
            </a:pPr>
            <a:endParaRPr lang="en-AU" sz="2800" dirty="0">
              <a:latin typeface="Cambria" charset="0"/>
              <a:ea typeface="MS PGothic" charset="0"/>
            </a:endParaRPr>
          </a:p>
        </p:txBody>
      </p:sp>
      <p:pic>
        <p:nvPicPr>
          <p:cNvPr id="36868" name="Picture 4" descr="MCBD06553_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51" y="4768597"/>
            <a:ext cx="1746660" cy="17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45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82" y="285028"/>
            <a:ext cx="8201891" cy="6282027"/>
          </a:xfrm>
        </p:spPr>
        <p:txBody>
          <a:bodyPr>
            <a:normAutofit lnSpcReduction="10000"/>
          </a:bodyPr>
          <a:lstStyle/>
          <a:p>
            <a:r>
              <a:rPr lang="en-AU" dirty="0"/>
              <a:t>I am optimistic about the global future</a:t>
            </a:r>
          </a:p>
          <a:p>
            <a:r>
              <a:rPr lang="en-AU" dirty="0"/>
              <a:t>Learning about global challenges is depressing</a:t>
            </a:r>
          </a:p>
          <a:p>
            <a:r>
              <a:rPr lang="en-AU" dirty="0"/>
              <a:t>Schools must provide opportunities to act as well as learn</a:t>
            </a:r>
          </a:p>
          <a:p>
            <a:r>
              <a:rPr lang="en-AU" dirty="0" smtClean="0"/>
              <a:t>The Australian Curriculum has lots of opportunities for global learning</a:t>
            </a:r>
          </a:p>
          <a:p>
            <a:r>
              <a:rPr lang="en-AU" dirty="0" smtClean="0"/>
              <a:t>My class will be made up of students from diverse cultural backgrounds</a:t>
            </a:r>
          </a:p>
          <a:p>
            <a:r>
              <a:rPr lang="en-AU" dirty="0" smtClean="0"/>
              <a:t>Cultural diversity is just as important as biodiversity</a:t>
            </a:r>
          </a:p>
          <a:p>
            <a:r>
              <a:rPr lang="en-AU" dirty="0" smtClean="0"/>
              <a:t>Some global issues are too complex for young students to learn about</a:t>
            </a:r>
          </a:p>
          <a:p>
            <a:r>
              <a:rPr lang="en-AU" dirty="0" smtClean="0"/>
              <a:t>I feel confident about including a global perspective in my classroom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337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437977"/>
            <a:ext cx="8042276" cy="787566"/>
          </a:xfrm>
        </p:spPr>
        <p:txBody>
          <a:bodyPr/>
          <a:lstStyle/>
          <a:p>
            <a:r>
              <a:rPr lang="en-AU" dirty="0">
                <a:latin typeface="Calibri" charset="0"/>
                <a:ea typeface="MS PGothic" charset="0"/>
              </a:rPr>
              <a:t>De-briefing ‘The Great Divide’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1360488"/>
            <a:ext cx="7313613" cy="40560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200" dirty="0">
                <a:latin typeface="Calibri" charset="0"/>
                <a:ea typeface="MS PGothic" charset="0"/>
              </a:rPr>
              <a:t>Which statements caused the most controversy?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Calibri" charset="0"/>
                <a:ea typeface="MS PGothic" charset="0"/>
              </a:rPr>
              <a:t>Which one was most difficult for you?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Calibri" charset="0"/>
                <a:ea typeface="MS PGothic" charset="0"/>
              </a:rPr>
              <a:t>Why do you think we used the power ball / talking stick?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Calibri" charset="0"/>
                <a:ea typeface="MS PGothic" charset="0"/>
              </a:rPr>
              <a:t>What controversial statements can you come up with?</a:t>
            </a:r>
          </a:p>
          <a:p>
            <a:pPr>
              <a:lnSpc>
                <a:spcPct val="90000"/>
              </a:lnSpc>
            </a:pPr>
            <a:r>
              <a:rPr lang="en-AU" sz="2200" dirty="0">
                <a:latin typeface="Calibri" charset="0"/>
                <a:ea typeface="MS PGothic" charset="0"/>
              </a:rPr>
              <a:t>How did you feel having to make decisions about where to stand?</a:t>
            </a:r>
          </a:p>
          <a:p>
            <a:pPr>
              <a:lnSpc>
                <a:spcPct val="90000"/>
              </a:lnSpc>
            </a:pPr>
            <a:r>
              <a:rPr lang="en-AU" sz="2200" dirty="0">
                <a:latin typeface="Calibri" charset="0"/>
                <a:ea typeface="MS PGothic" charset="0"/>
              </a:rPr>
              <a:t>Was there pressure</a:t>
            </a:r>
          </a:p>
          <a:p>
            <a:pPr lvl="1">
              <a:lnSpc>
                <a:spcPct val="90000"/>
              </a:lnSpc>
            </a:pPr>
            <a:r>
              <a:rPr lang="en-AU" dirty="0">
                <a:latin typeface="Calibri" charset="0"/>
                <a:ea typeface="MS PGothic" charset="0"/>
              </a:rPr>
              <a:t>From other students? </a:t>
            </a:r>
          </a:p>
          <a:p>
            <a:pPr lvl="1">
              <a:lnSpc>
                <a:spcPct val="90000"/>
              </a:lnSpc>
            </a:pPr>
            <a:r>
              <a:rPr lang="en-AU" dirty="0">
                <a:latin typeface="Calibri" charset="0"/>
                <a:ea typeface="MS PGothic" charset="0"/>
              </a:rPr>
              <a:t>Because of uncertainty about the issue?</a:t>
            </a:r>
          </a:p>
          <a:p>
            <a:pPr lvl="1">
              <a:lnSpc>
                <a:spcPct val="90000"/>
              </a:lnSpc>
            </a:pPr>
            <a:r>
              <a:rPr lang="en-AU" dirty="0">
                <a:latin typeface="Calibri" charset="0"/>
                <a:ea typeface="MS PGothic" charset="0"/>
              </a:rPr>
              <a:t>Because of uncertainty about your own beliefs?</a:t>
            </a:r>
          </a:p>
        </p:txBody>
      </p:sp>
      <p:pic>
        <p:nvPicPr>
          <p:cNvPr id="37892" name="Picture 4" descr="MCj0442108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19" y="4683125"/>
            <a:ext cx="1920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24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7338"/>
            <a:ext cx="7313613" cy="620712"/>
          </a:xfrm>
        </p:spPr>
        <p:txBody>
          <a:bodyPr rtlCol="0">
            <a:no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3600" b="1" dirty="0">
                <a:solidFill>
                  <a:srgbClr val="AF0C0C"/>
                </a:solidFill>
                <a:latin typeface="Garamond" charset="0"/>
              </a:rPr>
              <a:t> </a:t>
            </a:r>
            <a:r>
              <a:rPr lang="en-AU" sz="3600" b="1" dirty="0" smtClean="0">
                <a:solidFill>
                  <a:srgbClr val="AF0C0C"/>
                </a:solidFill>
                <a:latin typeface="Garamond" charset="0"/>
              </a:rPr>
              <a:t>            </a:t>
            </a:r>
            <a:r>
              <a:rPr lang="en-AU" sz="2800" dirty="0" smtClean="0">
                <a:solidFill>
                  <a:srgbClr val="AF0C0C"/>
                </a:solidFill>
                <a:latin typeface="+mj-lt"/>
              </a:rPr>
              <a:t>Curriculum links:</a:t>
            </a:r>
            <a:endParaRPr lang="en-US" sz="2800" dirty="0">
              <a:solidFill>
                <a:srgbClr val="AF0C0C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76263" y="1201601"/>
            <a:ext cx="8104187" cy="5291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Goudy Old Style" charset="0"/>
              <a:ea typeface="MS PGothic" charset="0"/>
            </a:endParaRPr>
          </a:p>
          <a:p>
            <a:pPr marL="0" indent="0">
              <a:buNone/>
            </a:pPr>
            <a:r>
              <a:rPr lang="en-US" sz="2000" b="1" dirty="0" smtClean="0"/>
              <a:t>Year 1 – 10 Geography skills: </a:t>
            </a:r>
            <a:r>
              <a:rPr lang="en-US" sz="2000" dirty="0" smtClean="0"/>
              <a:t>Posing and developing geographical questions.</a:t>
            </a:r>
          </a:p>
          <a:p>
            <a:pPr marL="0" indent="0">
              <a:buNone/>
            </a:pPr>
            <a:r>
              <a:rPr lang="en-US" sz="2000" b="1" dirty="0" smtClean="0"/>
              <a:t>Year 4, 5, 6 Geography: </a:t>
            </a:r>
            <a:r>
              <a:rPr lang="en-US" sz="2000" dirty="0" smtClean="0"/>
              <a:t>The location of the major countries from different regions (Africa, Asia, South America …)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/>
              <a:t>Year </a:t>
            </a:r>
            <a:r>
              <a:rPr lang="en-US" sz="2000" b="1" dirty="0" smtClean="0"/>
              <a:t>9 Geography: </a:t>
            </a:r>
            <a:r>
              <a:rPr lang="en-US" sz="2000" i="1" dirty="0" smtClean="0"/>
              <a:t>Geographies </a:t>
            </a:r>
            <a:r>
              <a:rPr lang="en-US" sz="2000" i="1" dirty="0"/>
              <a:t>of interconnections</a:t>
            </a:r>
            <a:r>
              <a:rPr lang="en-US" sz="2000" dirty="0"/>
              <a:t> focuses on investigating how people, through their choices and actions, are connected to places throughout the world in a wide variety of ways, and how these connections help to make and </a:t>
            </a:r>
            <a:r>
              <a:rPr lang="en-US" sz="2000" dirty="0" smtClean="0"/>
              <a:t>change places and environments.</a:t>
            </a:r>
            <a:endParaRPr lang="en-US" sz="2000" dirty="0" smtClean="0">
              <a:latin typeface="Goudy Old Style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2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27392"/>
            <a:ext cx="8042276" cy="803030"/>
          </a:xfrm>
        </p:spPr>
        <p:txBody>
          <a:bodyPr/>
          <a:lstStyle/>
          <a:p>
            <a:r>
              <a:rPr lang="en-AU" sz="4800" dirty="0">
                <a:latin typeface="Calibri" charset="0"/>
                <a:ea typeface="ＭＳ Ｐゴシック" charset="0"/>
              </a:rPr>
              <a:t>Actions for Change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14664" y="1393825"/>
            <a:ext cx="2890561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AU" sz="3200" dirty="0">
                <a:latin typeface="Calibri" charset="0"/>
              </a:rPr>
              <a:t>  LEARN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Tx/>
              <a:buChar char="•"/>
            </a:pPr>
            <a:r>
              <a:rPr lang="en-AU" sz="3200" dirty="0">
                <a:latin typeface="Calibri" charset="0"/>
              </a:rPr>
              <a:t>  TALK</a:t>
            </a:r>
          </a:p>
          <a:p>
            <a:pPr>
              <a:spcBef>
                <a:spcPct val="50000"/>
              </a:spcBef>
              <a:buClr>
                <a:srgbClr val="FFCC00"/>
              </a:buClr>
              <a:buFontTx/>
              <a:buChar char="•"/>
            </a:pPr>
            <a:r>
              <a:rPr lang="en-AU" sz="3200" dirty="0">
                <a:latin typeface="Calibri" charset="0"/>
              </a:rPr>
              <a:t>  BUY</a:t>
            </a:r>
          </a:p>
          <a:p>
            <a:pPr>
              <a:spcBef>
                <a:spcPct val="50000"/>
              </a:spcBef>
              <a:buClr>
                <a:srgbClr val="33CC33"/>
              </a:buClr>
              <a:buFontTx/>
              <a:buChar char="•"/>
            </a:pPr>
            <a:r>
              <a:rPr lang="en-AU" sz="3200" dirty="0">
                <a:latin typeface="Calibri" charset="0"/>
              </a:rPr>
              <a:t>  DONATE</a:t>
            </a:r>
          </a:p>
          <a:p>
            <a:pPr>
              <a:spcBef>
                <a:spcPct val="50000"/>
              </a:spcBef>
              <a:buClr>
                <a:srgbClr val="3399FF"/>
              </a:buClr>
              <a:buFontTx/>
              <a:buChar char="•"/>
            </a:pPr>
            <a:r>
              <a:rPr lang="en-AU" sz="3200" dirty="0">
                <a:latin typeface="Calibri" charset="0"/>
              </a:rPr>
              <a:t>  SHOUT</a:t>
            </a:r>
          </a:p>
          <a:p>
            <a:pPr>
              <a:spcBef>
                <a:spcPct val="50000"/>
              </a:spcBef>
              <a:buClr>
                <a:srgbClr val="800080"/>
              </a:buClr>
              <a:buFontTx/>
              <a:buChar char="•"/>
            </a:pPr>
            <a:r>
              <a:rPr lang="en-AU" sz="3200" dirty="0">
                <a:latin typeface="Calibri" charset="0"/>
              </a:rPr>
              <a:t>  VOLUNTEER</a:t>
            </a:r>
          </a:p>
          <a:p>
            <a:pPr>
              <a:spcBef>
                <a:spcPct val="50000"/>
              </a:spcBef>
              <a:buClr>
                <a:srgbClr val="800080"/>
              </a:buClr>
              <a:buFontTx/>
              <a:buChar char="•"/>
            </a:pPr>
            <a:r>
              <a:rPr lang="en-AU" sz="3200" dirty="0">
                <a:latin typeface="Calibri" charset="0"/>
              </a:rPr>
              <a:t>   LIVE</a:t>
            </a: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517525" y="6410325"/>
            <a:ext cx="8450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/>
            <a:r>
              <a:rPr lang="en-AU"/>
              <a:t>http://www.globaleducation.edu.au/teaching-and-learning/school-case-studies.html</a:t>
            </a:r>
          </a:p>
        </p:txBody>
      </p:sp>
      <p:sp>
        <p:nvSpPr>
          <p:cNvPr id="2" name="AutoShape 2" descr="mailbox://C:/Users/OWC%20Education%20One/AppData/Roaming/Thunderbird/Profiles/sgi5g4y9.default/Mail/mail.bekkers.com.au/Inbox?number=704669344&amp;part=1.2.2&amp;filename=10.9.13%20137.jpeg"/>
          <p:cNvSpPr>
            <a:spLocks noChangeAspect="1" noChangeArrowheads="1"/>
          </p:cNvSpPr>
          <p:nvPr/>
        </p:nvSpPr>
        <p:spPr bwMode="auto">
          <a:xfrm>
            <a:off x="155575" y="-16462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49" y="1393825"/>
            <a:ext cx="3531883" cy="1986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3629891"/>
            <a:ext cx="33528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48" y="2569411"/>
            <a:ext cx="2716213" cy="20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7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411413" y="1196975"/>
            <a:ext cx="4392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600">
              <a:latin typeface="Arial" charset="0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042988" y="549275"/>
            <a:ext cx="6913562" cy="590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rgbClr val="AF0C0C"/>
                </a:solidFill>
                <a:latin typeface="+mn-lt"/>
              </a:rPr>
              <a:t>Contact us at: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latin typeface="+mn-lt"/>
              </a:rPr>
              <a:t>5 King William 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latin typeface="+mn-lt"/>
              </a:rPr>
              <a:t>Bayswater 6053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 err="1">
                <a:latin typeface="+mn-lt"/>
              </a:rPr>
              <a:t>Ph</a:t>
            </a:r>
            <a:r>
              <a:rPr lang="en-AU" sz="2400" dirty="0">
                <a:latin typeface="+mn-lt"/>
              </a:rPr>
              <a:t>: </a:t>
            </a:r>
            <a:r>
              <a:rPr lang="en-AU" sz="2400" dirty="0" smtClean="0">
                <a:latin typeface="+mn-lt"/>
              </a:rPr>
              <a:t>(08) 9371 9133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 smtClean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 err="1" smtClean="0">
                <a:solidFill>
                  <a:srgbClr val="008000"/>
                </a:solidFill>
                <a:latin typeface="+mn-lt"/>
              </a:rPr>
              <a:t>www.oneworldcentre.org.au</a:t>
            </a:r>
            <a:endParaRPr lang="en-AU" sz="3600" dirty="0" smtClean="0">
              <a:solidFill>
                <a:srgbClr val="008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3600" dirty="0" smtClean="0">
              <a:solidFill>
                <a:srgbClr val="3366FF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 err="1" smtClean="0">
                <a:latin typeface="+mj-lt"/>
              </a:rPr>
              <a:t>primaryed@oneworldcentre.org.au</a:t>
            </a:r>
            <a:endParaRPr lang="en-AU" sz="3200" dirty="0" smtClean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 err="1" smtClean="0">
                <a:latin typeface="+mj-lt"/>
              </a:rPr>
              <a:t>education@</a:t>
            </a:r>
            <a:r>
              <a:rPr lang="en-AU" sz="3200" dirty="0" err="1">
                <a:latin typeface="+mj-lt"/>
              </a:rPr>
              <a:t>oneworldcentre.org.au</a:t>
            </a:r>
            <a:endParaRPr lang="en-AU" sz="32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 smtClean="0">
              <a:solidFill>
                <a:srgbClr val="3366FF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b="1" dirty="0">
              <a:solidFill>
                <a:srgbClr val="FFFFFF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6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46088" y="503238"/>
            <a:ext cx="8191500" cy="868362"/>
          </a:xfrm>
        </p:spPr>
        <p:txBody>
          <a:bodyPr/>
          <a:lstStyle/>
          <a:p>
            <a:r>
              <a:rPr lang="en-AU" sz="2800">
                <a:solidFill>
                  <a:srgbClr val="458A00"/>
                </a:solidFill>
                <a:latin typeface="Goudy Old Style" charset="0"/>
                <a:ea typeface="MS PGothic" charset="0"/>
              </a:rPr>
              <a:t>The Danger of a Single Story – Chimimanda Adiche</a:t>
            </a:r>
          </a:p>
        </p:txBody>
      </p:sp>
      <p:pic>
        <p:nvPicPr>
          <p:cNvPr id="30723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35138"/>
            <a:ext cx="6094413" cy="4056062"/>
          </a:xfrm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524000" y="5967413"/>
            <a:ext cx="6094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r>
              <a:rPr lang="en-AU" sz="1200"/>
              <a:t>Image Credit: Chris Boland</a:t>
            </a:r>
          </a:p>
        </p:txBody>
      </p:sp>
    </p:spTree>
    <p:extLst>
      <p:ext uri="{BB962C8B-B14F-4D97-AF65-F5344CB8AC3E}">
        <p14:creationId xmlns:p14="http://schemas.microsoft.com/office/powerpoint/2010/main" val="248406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54050" y="288925"/>
            <a:ext cx="7313613" cy="1082675"/>
          </a:xfrm>
        </p:spPr>
        <p:txBody>
          <a:bodyPr/>
          <a:lstStyle/>
          <a:p>
            <a:r>
              <a:rPr lang="en-US" sz="3600">
                <a:solidFill>
                  <a:srgbClr val="AF0C0C"/>
                </a:solidFill>
                <a:latin typeface="Goudy Old Style" charset="0"/>
                <a:ea typeface="MS PGothic" charset="0"/>
              </a:rPr>
              <a:t>What’s Global Education?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30188" y="1371600"/>
            <a:ext cx="8601075" cy="5295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>
                <a:latin typeface="Goudy Old Style" charset="0"/>
                <a:ea typeface="MS PGothic" charset="0"/>
              </a:rPr>
              <a:t>“Enabling young people to participate in a better shared future for all is at the heart of global education. </a:t>
            </a:r>
          </a:p>
          <a:p>
            <a:pPr marL="0" indent="0">
              <a:buFontTx/>
              <a:buNone/>
            </a:pPr>
            <a:r>
              <a:rPr lang="en-US" sz="2800">
                <a:latin typeface="Goudy Old Style" charset="0"/>
                <a:ea typeface="MS PGothic" charset="0"/>
              </a:rPr>
              <a:t>Global education promotes open-mindedness leading to new thinking about the world and a predisposition to take action for change. Students learn to take responsibility for their actions, respect and value diversity, and see themselves as global citizens who can contribute to a more peaceful, just and sustainable world”</a:t>
            </a:r>
          </a:p>
          <a:p>
            <a:pPr marL="0" indent="0">
              <a:buFontTx/>
              <a:buNone/>
            </a:pPr>
            <a:endParaRPr lang="en-US" sz="1600">
              <a:latin typeface="Goudy Old Style" charset="0"/>
              <a:ea typeface="MS PGothic" charset="0"/>
            </a:endParaRPr>
          </a:p>
          <a:p>
            <a:pPr marL="0" indent="0" algn="r">
              <a:buFontTx/>
              <a:buNone/>
            </a:pPr>
            <a:r>
              <a:rPr lang="en-US" sz="2100" i="1">
                <a:solidFill>
                  <a:srgbClr val="008000"/>
                </a:solidFill>
                <a:latin typeface="Goudy Old Style" charset="0"/>
                <a:ea typeface="MS PGothic" charset="0"/>
              </a:rPr>
              <a:t>Global Perspectives: A framework for global education in Australian Schools </a:t>
            </a:r>
            <a:r>
              <a:rPr lang="en-US" sz="2100">
                <a:solidFill>
                  <a:srgbClr val="008000"/>
                </a:solidFill>
                <a:latin typeface="Goudy Old Style" charset="0"/>
                <a:ea typeface="MS PGothic" charset="0"/>
              </a:rPr>
              <a:t>Commonwealth of Australia, 2008</a:t>
            </a:r>
          </a:p>
        </p:txBody>
      </p:sp>
    </p:spTree>
    <p:extLst>
      <p:ext uri="{BB962C8B-B14F-4D97-AF65-F5344CB8AC3E}">
        <p14:creationId xmlns:p14="http://schemas.microsoft.com/office/powerpoint/2010/main" val="185760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arningEmpasesDiagr#472783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7824" y="52609"/>
            <a:ext cx="6678156" cy="6677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233488" cy="17272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79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582613" y="503237"/>
            <a:ext cx="7645400" cy="113187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accent2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Goal 2: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All young Australians become successful learners, confident and creative individuals,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and active and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informed citizens</a:t>
            </a:r>
            <a:endParaRPr lang="en-GB" sz="2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187450" y="6330950"/>
            <a:ext cx="6840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/>
              <a:t>2008 </a:t>
            </a:r>
            <a:r>
              <a:rPr lang="en-GB" sz="1600" i="1">
                <a:solidFill>
                  <a:schemeClr val="bg2"/>
                </a:solidFill>
                <a:hlinkClick r:id="rId3"/>
              </a:rPr>
              <a:t>Melbourne Declaration on Educational Goals for Young Australians</a:t>
            </a:r>
            <a:r>
              <a:rPr lang="en-GB" sz="160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7" t="24414" r="31543" b="10634"/>
          <a:stretch>
            <a:fillRect/>
          </a:stretch>
        </p:blipFill>
        <p:spPr bwMode="auto">
          <a:xfrm>
            <a:off x="3338513" y="2159000"/>
            <a:ext cx="2463800" cy="34575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5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7338"/>
            <a:ext cx="7313613" cy="868362"/>
          </a:xfrm>
        </p:spPr>
        <p:txBody>
          <a:bodyPr rtlCol="0">
            <a:no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3600" b="1" dirty="0">
                <a:solidFill>
                  <a:srgbClr val="AF0C0C"/>
                </a:solidFill>
                <a:latin typeface="Garamond" charset="0"/>
              </a:rPr>
              <a:t> </a:t>
            </a:r>
            <a:r>
              <a:rPr lang="en-AU" sz="3600" b="1" dirty="0" smtClean="0">
                <a:solidFill>
                  <a:srgbClr val="AF0C0C"/>
                </a:solidFill>
                <a:latin typeface="Garamond" charset="0"/>
              </a:rPr>
              <a:t>            </a:t>
            </a:r>
            <a:r>
              <a:rPr lang="en-AU" sz="2800" dirty="0" smtClean="0">
                <a:solidFill>
                  <a:srgbClr val="AF0C0C"/>
                </a:solidFill>
                <a:latin typeface="+mj-lt"/>
              </a:rPr>
              <a:t>Active and informed citizens:</a:t>
            </a:r>
            <a:endParaRPr lang="en-US" sz="2800" dirty="0">
              <a:solidFill>
                <a:srgbClr val="AF0C0C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76263" y="908050"/>
            <a:ext cx="8104187" cy="5584825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800" dirty="0">
              <a:latin typeface="Goudy Old Style" charset="0"/>
              <a:ea typeface="MS PGothic" charset="0"/>
            </a:endParaRPr>
          </a:p>
          <a:p>
            <a:pPr lvl="4"/>
            <a:r>
              <a:rPr lang="en-US" sz="2800" dirty="0" smtClean="0">
                <a:latin typeface="Goudy Old Style" charset="0"/>
                <a:ea typeface="MS PGothic" charset="0"/>
              </a:rPr>
              <a:t>are </a:t>
            </a:r>
            <a:r>
              <a:rPr lang="en-US" sz="2800" dirty="0">
                <a:latin typeface="Goudy Old Style" charset="0"/>
                <a:ea typeface="MS PGothic" charset="0"/>
              </a:rPr>
              <a:t>committed to national values of democracy, equity and justice, and participate in Australia’s civic life</a:t>
            </a:r>
          </a:p>
          <a:p>
            <a:pPr marL="0" indent="0"/>
            <a:r>
              <a:rPr lang="en-US" sz="2800" dirty="0" smtClean="0">
                <a:latin typeface="Goudy Old Style" charset="0"/>
                <a:ea typeface="MS PGothic" charset="0"/>
              </a:rPr>
              <a:t> are </a:t>
            </a:r>
            <a:r>
              <a:rPr lang="en-US" sz="2800" dirty="0">
                <a:latin typeface="Goudy Old Style" charset="0"/>
                <a:ea typeface="MS PGothic" charset="0"/>
              </a:rPr>
              <a:t>able to relate to and communicate across cultures</a:t>
            </a:r>
          </a:p>
          <a:p>
            <a:pPr marL="0" indent="0"/>
            <a:r>
              <a:rPr lang="en-US" sz="2800" dirty="0" smtClean="0">
                <a:latin typeface="Goudy Old Style" charset="0"/>
                <a:ea typeface="MS PGothic" charset="0"/>
              </a:rPr>
              <a:t> work </a:t>
            </a:r>
            <a:r>
              <a:rPr lang="en-US" sz="2800" dirty="0">
                <a:latin typeface="Goudy Old Style" charset="0"/>
                <a:ea typeface="MS PGothic" charset="0"/>
              </a:rPr>
              <a:t>for the common good, in particular sustaining and improving natural and social environments</a:t>
            </a:r>
          </a:p>
          <a:p>
            <a:pPr marL="0" indent="0"/>
            <a:r>
              <a:rPr lang="en-US" sz="2800" dirty="0" smtClean="0">
                <a:latin typeface="Goudy Old Style" charset="0"/>
                <a:ea typeface="MS PGothic" charset="0"/>
              </a:rPr>
              <a:t> are </a:t>
            </a:r>
            <a:r>
              <a:rPr lang="en-US" sz="2800" dirty="0">
                <a:latin typeface="Goudy Old Style" charset="0"/>
                <a:ea typeface="MS PGothic" charset="0"/>
              </a:rPr>
              <a:t>responsible global and local citizens.</a:t>
            </a:r>
          </a:p>
          <a:p>
            <a:pPr marL="0" indent="0"/>
            <a:r>
              <a:rPr lang="en-US" sz="2800" dirty="0" smtClean="0">
                <a:latin typeface="Goudy Old Style" charset="0"/>
                <a:ea typeface="MS PGothic" charset="0"/>
              </a:rPr>
              <a:t> act </a:t>
            </a:r>
            <a:r>
              <a:rPr lang="en-US" sz="2800" dirty="0">
                <a:latin typeface="Goudy Old Style" charset="0"/>
                <a:ea typeface="MS PGothic" charset="0"/>
              </a:rPr>
              <a:t>with moral and ethical integrity</a:t>
            </a:r>
          </a:p>
          <a:p>
            <a:pPr marL="0" indent="0"/>
            <a:endParaRPr lang="en-US" sz="2800" dirty="0">
              <a:latin typeface="Goudy Old Style" charset="0"/>
              <a:ea typeface="MS PGothic" charset="0"/>
            </a:endParaRPr>
          </a:p>
          <a:p>
            <a:pPr marL="0" indent="0" eaLnBrk="1" hangingPunct="1">
              <a:buFontTx/>
              <a:buNone/>
            </a:pPr>
            <a:endParaRPr lang="en-US" sz="2600" dirty="0">
              <a:latin typeface="Goudy Old Style" charset="0"/>
              <a:ea typeface="MS PGothic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7" t="24414" r="31543" b="10634"/>
          <a:stretch>
            <a:fillRect/>
          </a:stretch>
        </p:blipFill>
        <p:spPr bwMode="auto">
          <a:xfrm>
            <a:off x="265113" y="652320"/>
            <a:ext cx="1419035" cy="19901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7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102350" y="320675"/>
            <a:ext cx="26273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AU" sz="3200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m</a:t>
            </a:r>
            <a:r>
              <a:rPr lang="en-AU" sz="3200" dirty="0" smtClean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orning tea</a:t>
            </a:r>
            <a:endParaRPr lang="en-AU" sz="3200" dirty="0">
              <a:solidFill>
                <a:schemeClr val="bg1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DSC_17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89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744" y="6116443"/>
            <a:ext cx="26260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Morning tea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9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2030</TotalTime>
  <Words>952</Words>
  <Application>Microsoft Macintosh PowerPoint</Application>
  <PresentationFormat>On-screen Show (4:3)</PresentationFormat>
  <Paragraphs>129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Breeze</vt:lpstr>
      <vt:lpstr>PowerPoint Presentation</vt:lpstr>
      <vt:lpstr>Global fact match</vt:lpstr>
      <vt:lpstr>             Curriculum links:</vt:lpstr>
      <vt:lpstr>The Danger of a Single Story – Chimimanda Adiche</vt:lpstr>
      <vt:lpstr>What’s Global Education?</vt:lpstr>
      <vt:lpstr>PowerPoint Presentation</vt:lpstr>
      <vt:lpstr>Goal 2: All young Australians become successful learners, confident and creative individuals, and active and informed citizens</vt:lpstr>
      <vt:lpstr>             Active and informed citizens:</vt:lpstr>
      <vt:lpstr>PowerPoint Presentation</vt:lpstr>
      <vt:lpstr>PowerPoint Presentation</vt:lpstr>
      <vt:lpstr>             Curriculum links: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Brainstorm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Great Divide  A game of opinion and fact</vt:lpstr>
      <vt:lpstr>PowerPoint Presentation</vt:lpstr>
      <vt:lpstr>De-briefing ‘The Great Divide’</vt:lpstr>
      <vt:lpstr>Actions for Change</vt:lpstr>
      <vt:lpstr>PowerPoint Presentation</vt:lpstr>
    </vt:vector>
  </TitlesOfParts>
  <Company>One World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 World Centre</dc:creator>
  <cp:lastModifiedBy>Cameron Tero</cp:lastModifiedBy>
  <cp:revision>47</cp:revision>
  <dcterms:created xsi:type="dcterms:W3CDTF">2014-05-29T06:09:32Z</dcterms:created>
  <dcterms:modified xsi:type="dcterms:W3CDTF">2014-10-02T17:39:27Z</dcterms:modified>
</cp:coreProperties>
</file>