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91" r:id="rId3"/>
    <p:sldId id="325" r:id="rId4"/>
    <p:sldId id="292" r:id="rId5"/>
    <p:sldId id="326" r:id="rId6"/>
    <p:sldId id="293" r:id="rId7"/>
    <p:sldId id="294" r:id="rId8"/>
    <p:sldId id="295" r:id="rId9"/>
    <p:sldId id="320" r:id="rId10"/>
    <p:sldId id="297" r:id="rId11"/>
    <p:sldId id="298" r:id="rId12"/>
    <p:sldId id="299" r:id="rId13"/>
    <p:sldId id="317" r:id="rId14"/>
    <p:sldId id="300" r:id="rId15"/>
    <p:sldId id="301" r:id="rId16"/>
    <p:sldId id="327" r:id="rId17"/>
    <p:sldId id="313" r:id="rId18"/>
    <p:sldId id="314" r:id="rId19"/>
    <p:sldId id="316" r:id="rId20"/>
    <p:sldId id="315" r:id="rId21"/>
    <p:sldId id="323" r:id="rId22"/>
    <p:sldId id="324" r:id="rId23"/>
    <p:sldId id="322" r:id="rId24"/>
    <p:sldId id="321" r:id="rId25"/>
    <p:sldId id="302" r:id="rId26"/>
    <p:sldId id="303" r:id="rId27"/>
    <p:sldId id="318" r:id="rId28"/>
    <p:sldId id="304" r:id="rId29"/>
    <p:sldId id="305" r:id="rId30"/>
    <p:sldId id="306" r:id="rId31"/>
    <p:sldId id="319" r:id="rId32"/>
    <p:sldId id="329" r:id="rId33"/>
    <p:sldId id="310" r:id="rId34"/>
    <p:sldId id="311" r:id="rId35"/>
    <p:sldId id="31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snapToGrid="0" snapToObjects="1">
      <p:cViewPr varScale="1">
        <p:scale>
          <a:sx n="93" d="100"/>
          <a:sy n="93" d="100"/>
        </p:scale>
        <p:origin x="-9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F97B5-BD48-0B4C-B366-2A5683BDF77B}" type="doc">
      <dgm:prSet loTypeId="urn:microsoft.com/office/officeart/2005/8/layout/matrix1" loCatId="matrix" qsTypeId="urn:microsoft.com/office/officeart/2005/8/quickstyle/simple4" qsCatId="simple" csTypeId="urn:microsoft.com/office/officeart/2005/8/colors/accent1_2#1" csCatId="accent1" phldr="1"/>
      <dgm:spPr/>
      <dgm:t>
        <a:bodyPr/>
        <a:lstStyle/>
        <a:p>
          <a:endParaRPr lang="en-US"/>
        </a:p>
      </dgm:t>
    </dgm:pt>
    <dgm:pt modelId="{D8890C5B-6BC6-A24E-B5EF-FE27B584C7B7}">
      <dgm:prSet phldrT="[Text]" custT="1"/>
      <dgm:spPr>
        <a:solidFill>
          <a:schemeClr val="bg1"/>
        </a:solidFill>
      </dgm:spPr>
      <dgm:t>
        <a:bodyPr/>
        <a:lstStyle/>
        <a:p>
          <a:r>
            <a:rPr lang="en-US" sz="2800" dirty="0" smtClean="0"/>
            <a:t> </a:t>
          </a:r>
          <a:r>
            <a:rPr lang="en-US" sz="2200" dirty="0" smtClean="0"/>
            <a:t>Interlocking pillars of Sustainability</a:t>
          </a:r>
        </a:p>
        <a:p>
          <a:r>
            <a:rPr lang="en-US" sz="2200" dirty="0" smtClean="0"/>
            <a:t>(UNESCO)</a:t>
          </a:r>
          <a:endParaRPr lang="en-US" sz="2200" dirty="0"/>
        </a:p>
      </dgm:t>
    </dgm:pt>
    <dgm:pt modelId="{3E74C50B-3354-6B44-9C54-33F0D829BF35}" type="parTrans" cxnId="{8BDBB010-20B4-F94D-9287-59B715099B5F}">
      <dgm:prSet/>
      <dgm:spPr/>
      <dgm:t>
        <a:bodyPr/>
        <a:lstStyle/>
        <a:p>
          <a:endParaRPr lang="en-US"/>
        </a:p>
      </dgm:t>
    </dgm:pt>
    <dgm:pt modelId="{F5733B5E-89F7-4D44-B5BD-D462AD14DE35}" type="sibTrans" cxnId="{8BDBB010-20B4-F94D-9287-59B715099B5F}">
      <dgm:prSet/>
      <dgm:spPr/>
      <dgm:t>
        <a:bodyPr/>
        <a:lstStyle/>
        <a:p>
          <a:endParaRPr lang="en-US"/>
        </a:p>
      </dgm:t>
    </dgm:pt>
    <dgm:pt modelId="{208068D3-E2E1-5847-8333-D10B8E99D80C}">
      <dgm:prSet phldrT="[Text]" custT="1"/>
      <dgm:spPr>
        <a:gradFill flip="none" rotWithShape="1">
          <a:gsLst>
            <a:gs pos="0">
              <a:srgbClr val="74B934"/>
            </a:gs>
            <a:gs pos="100000">
              <a:srgbClr val="FFFFFF"/>
            </a:gs>
          </a:gsLst>
          <a:lin ang="0" scaled="1"/>
          <a:tileRect/>
        </a:gradFill>
      </dgm:spPr>
      <dgm:t>
        <a:bodyPr/>
        <a:lstStyle/>
        <a:p>
          <a:r>
            <a:rPr lang="en-US" sz="3000" b="1" dirty="0" smtClean="0">
              <a:solidFill>
                <a:srgbClr val="FF0000"/>
              </a:solidFill>
            </a:rPr>
            <a:t>NATURAL</a:t>
          </a:r>
        </a:p>
        <a:p>
          <a:r>
            <a:rPr lang="en-US" sz="2400" dirty="0" smtClean="0">
              <a:solidFill>
                <a:srgbClr val="000000"/>
              </a:solidFill>
            </a:rPr>
            <a:t>The conservation of living things, resources and support systems</a:t>
          </a:r>
          <a:endParaRPr lang="en-US" sz="2400" dirty="0">
            <a:solidFill>
              <a:srgbClr val="000000"/>
            </a:solidFill>
          </a:endParaRPr>
        </a:p>
      </dgm:t>
    </dgm:pt>
    <dgm:pt modelId="{3CB5B4A2-AE88-554A-BCBE-5D1E0C5A9BE8}" type="parTrans" cxnId="{9C9A6274-D233-6B49-B9B9-6DEE8F10CCDE}">
      <dgm:prSet/>
      <dgm:spPr/>
      <dgm:t>
        <a:bodyPr/>
        <a:lstStyle/>
        <a:p>
          <a:endParaRPr lang="en-US"/>
        </a:p>
      </dgm:t>
    </dgm:pt>
    <dgm:pt modelId="{D0A1FE7F-1F63-6941-9BF0-FDFA95E52644}" type="sibTrans" cxnId="{9C9A6274-D233-6B49-B9B9-6DEE8F10CCDE}">
      <dgm:prSet/>
      <dgm:spPr/>
      <dgm:t>
        <a:bodyPr/>
        <a:lstStyle/>
        <a:p>
          <a:endParaRPr lang="en-US"/>
        </a:p>
      </dgm:t>
    </dgm:pt>
    <dgm:pt modelId="{FB7AA2AB-B372-5547-9BD5-AE015A4509D5}">
      <dgm:prSet phldrT="[Text]" custT="1"/>
      <dgm:spPr>
        <a:gradFill flip="none" rotWithShape="1">
          <a:gsLst>
            <a:gs pos="0">
              <a:srgbClr val="CE0000"/>
            </a:gs>
            <a:gs pos="100000">
              <a:srgbClr val="FFFFFF"/>
            </a:gs>
          </a:gsLst>
          <a:lin ang="16200000" scaled="0"/>
          <a:tileRect/>
        </a:gradFill>
      </dgm:spPr>
      <dgm:t>
        <a:bodyPr/>
        <a:lstStyle/>
        <a:p>
          <a:r>
            <a:rPr lang="en-US" sz="2900" b="1" dirty="0" smtClean="0">
              <a:solidFill>
                <a:srgbClr val="FF0000"/>
              </a:solidFill>
            </a:rPr>
            <a:t>ECONOMIC</a:t>
          </a:r>
        </a:p>
        <a:p>
          <a:r>
            <a:rPr lang="en-US" sz="2400" dirty="0" smtClean="0">
              <a:solidFill>
                <a:srgbClr val="000000"/>
              </a:solidFill>
            </a:rPr>
            <a:t>Employment and income that is ongoing and fair</a:t>
          </a:r>
          <a:endParaRPr lang="en-US" sz="2400" dirty="0">
            <a:solidFill>
              <a:srgbClr val="000000"/>
            </a:solidFill>
          </a:endParaRPr>
        </a:p>
      </dgm:t>
    </dgm:pt>
    <dgm:pt modelId="{CF73E08D-7EA1-2F4B-A037-4564A27797C9}" type="parTrans" cxnId="{5B46AF72-B57F-F249-B8F3-41475DDE391A}">
      <dgm:prSet/>
      <dgm:spPr/>
      <dgm:t>
        <a:bodyPr/>
        <a:lstStyle/>
        <a:p>
          <a:endParaRPr lang="en-US"/>
        </a:p>
      </dgm:t>
    </dgm:pt>
    <dgm:pt modelId="{C09DDBE7-98D5-BC4C-9E27-EBD03BB37C6A}" type="sibTrans" cxnId="{5B46AF72-B57F-F249-B8F3-41475DDE391A}">
      <dgm:prSet/>
      <dgm:spPr/>
      <dgm:t>
        <a:bodyPr/>
        <a:lstStyle/>
        <a:p>
          <a:endParaRPr lang="en-US"/>
        </a:p>
      </dgm:t>
    </dgm:pt>
    <dgm:pt modelId="{A7E650B8-9F45-BF4A-8AA1-E7CC0B774627}">
      <dgm:prSet phldrT="[Text]" custT="1"/>
      <dgm:spPr>
        <a:gradFill flip="none" rotWithShape="1">
          <a:gsLst>
            <a:gs pos="0">
              <a:srgbClr val="3366FF"/>
            </a:gs>
            <a:gs pos="100000">
              <a:srgbClr val="FFFFFF"/>
            </a:gs>
          </a:gsLst>
          <a:lin ang="5400000" scaled="0"/>
          <a:tileRect/>
        </a:gradFill>
      </dgm:spPr>
      <dgm:t>
        <a:bodyPr/>
        <a:lstStyle/>
        <a:p>
          <a:r>
            <a:rPr lang="en-US" sz="3500" b="1" dirty="0" smtClean="0">
              <a:solidFill>
                <a:srgbClr val="FF0000"/>
              </a:solidFill>
            </a:rPr>
            <a:t>SOCIAL</a:t>
          </a:r>
        </a:p>
        <a:p>
          <a:r>
            <a:rPr lang="en-US" sz="2400" dirty="0" smtClean="0">
              <a:solidFill>
                <a:srgbClr val="000000"/>
              </a:solidFill>
            </a:rPr>
            <a:t>Peace, equality and human rights, especially for the most vulnerable </a:t>
          </a:r>
          <a:endParaRPr lang="en-US" sz="2400" dirty="0">
            <a:solidFill>
              <a:srgbClr val="000000"/>
            </a:solidFill>
          </a:endParaRPr>
        </a:p>
      </dgm:t>
    </dgm:pt>
    <dgm:pt modelId="{6E34AE89-1D34-C442-A271-78ACBCFA5537}" type="parTrans" cxnId="{FD6608CB-32DF-664A-A345-6E7DC2362040}">
      <dgm:prSet/>
      <dgm:spPr/>
      <dgm:t>
        <a:bodyPr/>
        <a:lstStyle/>
        <a:p>
          <a:endParaRPr lang="en-US"/>
        </a:p>
      </dgm:t>
    </dgm:pt>
    <dgm:pt modelId="{DCAAD249-B316-EC42-B1E9-A0340778F1EF}" type="sibTrans" cxnId="{FD6608CB-32DF-664A-A345-6E7DC2362040}">
      <dgm:prSet/>
      <dgm:spPr/>
      <dgm:t>
        <a:bodyPr/>
        <a:lstStyle/>
        <a:p>
          <a:endParaRPr lang="en-US"/>
        </a:p>
      </dgm:t>
    </dgm:pt>
    <dgm:pt modelId="{B28A8D8F-C552-6743-B161-10F29F289304}">
      <dgm:prSet phldrT="[Text]" custT="1"/>
      <dgm:spPr>
        <a:gradFill flip="none" rotWithShape="1">
          <a:gsLst>
            <a:gs pos="100000">
              <a:srgbClr val="FFEB2D"/>
            </a:gs>
            <a:gs pos="0">
              <a:schemeClr val="bg1"/>
            </a:gs>
            <a:gs pos="95000">
              <a:srgbClr val="FFEB2D"/>
            </a:gs>
            <a:gs pos="97000">
              <a:srgbClr val="FFEB2D"/>
            </a:gs>
            <a:gs pos="98000">
              <a:srgbClr val="FFEB2D"/>
            </a:gs>
            <a:gs pos="99000">
              <a:srgbClr val="FFEB2D"/>
            </a:gs>
            <a:gs pos="94000">
              <a:srgbClr val="FFEB2D"/>
            </a:gs>
          </a:gsLst>
          <a:lin ang="0" scaled="1"/>
          <a:tileRect/>
        </a:gradFill>
      </dgm:spPr>
      <dgm:t>
        <a:bodyPr/>
        <a:lstStyle/>
        <a:p>
          <a:r>
            <a:rPr lang="en-US" sz="3000" b="1" dirty="0" smtClean="0">
              <a:solidFill>
                <a:srgbClr val="FF0000"/>
              </a:solidFill>
            </a:rPr>
            <a:t>POLITICAL</a:t>
          </a:r>
        </a:p>
        <a:p>
          <a:r>
            <a:rPr lang="en-US" sz="2400" dirty="0" smtClean="0">
              <a:solidFill>
                <a:srgbClr val="000000"/>
              </a:solidFill>
            </a:rPr>
            <a:t>Access to decision-making and influence over your own life and place</a:t>
          </a:r>
          <a:endParaRPr lang="en-US" sz="2400" dirty="0">
            <a:solidFill>
              <a:srgbClr val="000000"/>
            </a:solidFill>
          </a:endParaRPr>
        </a:p>
      </dgm:t>
    </dgm:pt>
    <dgm:pt modelId="{C82741CD-4021-7D47-8549-90E70969C0B7}" type="parTrans" cxnId="{C0F75A8A-2006-114F-8F7F-C336CD7F5169}">
      <dgm:prSet/>
      <dgm:spPr/>
      <dgm:t>
        <a:bodyPr/>
        <a:lstStyle/>
        <a:p>
          <a:endParaRPr lang="en-US"/>
        </a:p>
      </dgm:t>
    </dgm:pt>
    <dgm:pt modelId="{FAA0CE60-C79E-C04C-82CA-DFCBD738944F}" type="sibTrans" cxnId="{C0F75A8A-2006-114F-8F7F-C336CD7F5169}">
      <dgm:prSet/>
      <dgm:spPr/>
      <dgm:t>
        <a:bodyPr/>
        <a:lstStyle/>
        <a:p>
          <a:endParaRPr lang="en-US"/>
        </a:p>
      </dgm:t>
    </dgm:pt>
    <dgm:pt modelId="{936A4393-C3E3-D54D-97B2-F1448BAF5A09}" type="pres">
      <dgm:prSet presAssocID="{B43F97B5-BD48-0B4C-B366-2A5683BDF77B}" presName="diagram" presStyleCnt="0">
        <dgm:presLayoutVars>
          <dgm:chMax val="1"/>
          <dgm:dir/>
          <dgm:animLvl val="ctr"/>
          <dgm:resizeHandles val="exact"/>
        </dgm:presLayoutVars>
      </dgm:prSet>
      <dgm:spPr/>
      <dgm:t>
        <a:bodyPr/>
        <a:lstStyle/>
        <a:p>
          <a:endParaRPr lang="en-US"/>
        </a:p>
      </dgm:t>
    </dgm:pt>
    <dgm:pt modelId="{1AF77DFB-FD65-484A-A8C4-99B5FFED2D1A}" type="pres">
      <dgm:prSet presAssocID="{B43F97B5-BD48-0B4C-B366-2A5683BDF77B}" presName="matrix" presStyleCnt="0"/>
      <dgm:spPr/>
    </dgm:pt>
    <dgm:pt modelId="{0520E689-1AC6-014D-87A9-62820C681F0E}" type="pres">
      <dgm:prSet presAssocID="{B43F97B5-BD48-0B4C-B366-2A5683BDF77B}" presName="tile1" presStyleLbl="node1" presStyleIdx="0" presStyleCnt="4" custLinFactNeighborX="0"/>
      <dgm:spPr/>
      <dgm:t>
        <a:bodyPr/>
        <a:lstStyle/>
        <a:p>
          <a:endParaRPr lang="en-US"/>
        </a:p>
      </dgm:t>
    </dgm:pt>
    <dgm:pt modelId="{66DFE849-B95E-E041-B6B5-96443ECB0111}" type="pres">
      <dgm:prSet presAssocID="{B43F97B5-BD48-0B4C-B366-2A5683BDF77B}" presName="tile1text" presStyleLbl="node1" presStyleIdx="0" presStyleCnt="4">
        <dgm:presLayoutVars>
          <dgm:chMax val="0"/>
          <dgm:chPref val="0"/>
          <dgm:bulletEnabled val="1"/>
        </dgm:presLayoutVars>
      </dgm:prSet>
      <dgm:spPr/>
      <dgm:t>
        <a:bodyPr/>
        <a:lstStyle/>
        <a:p>
          <a:endParaRPr lang="en-US"/>
        </a:p>
      </dgm:t>
    </dgm:pt>
    <dgm:pt modelId="{ECB153E2-ADF7-7241-AFDB-3EC339E05BE5}" type="pres">
      <dgm:prSet presAssocID="{B43F97B5-BD48-0B4C-B366-2A5683BDF77B}" presName="tile2" presStyleLbl="node1" presStyleIdx="1" presStyleCnt="4"/>
      <dgm:spPr/>
      <dgm:t>
        <a:bodyPr/>
        <a:lstStyle/>
        <a:p>
          <a:endParaRPr lang="en-US"/>
        </a:p>
      </dgm:t>
    </dgm:pt>
    <dgm:pt modelId="{003D9A22-0C78-6644-BA0C-A2816DCAE267}" type="pres">
      <dgm:prSet presAssocID="{B43F97B5-BD48-0B4C-B366-2A5683BDF77B}" presName="tile2text" presStyleLbl="node1" presStyleIdx="1" presStyleCnt="4">
        <dgm:presLayoutVars>
          <dgm:chMax val="0"/>
          <dgm:chPref val="0"/>
          <dgm:bulletEnabled val="1"/>
        </dgm:presLayoutVars>
      </dgm:prSet>
      <dgm:spPr/>
      <dgm:t>
        <a:bodyPr/>
        <a:lstStyle/>
        <a:p>
          <a:endParaRPr lang="en-US"/>
        </a:p>
      </dgm:t>
    </dgm:pt>
    <dgm:pt modelId="{5C15924C-8B24-CC4C-AB0F-5ABFB9311C09}" type="pres">
      <dgm:prSet presAssocID="{B43F97B5-BD48-0B4C-B366-2A5683BDF77B}" presName="tile3" presStyleLbl="node1" presStyleIdx="2" presStyleCnt="4"/>
      <dgm:spPr/>
      <dgm:t>
        <a:bodyPr/>
        <a:lstStyle/>
        <a:p>
          <a:endParaRPr lang="en-US"/>
        </a:p>
      </dgm:t>
    </dgm:pt>
    <dgm:pt modelId="{DF9BF792-4DCE-3544-93E9-A65298AB5BAD}" type="pres">
      <dgm:prSet presAssocID="{B43F97B5-BD48-0B4C-B366-2A5683BDF77B}" presName="tile3text" presStyleLbl="node1" presStyleIdx="2" presStyleCnt="4">
        <dgm:presLayoutVars>
          <dgm:chMax val="0"/>
          <dgm:chPref val="0"/>
          <dgm:bulletEnabled val="1"/>
        </dgm:presLayoutVars>
      </dgm:prSet>
      <dgm:spPr/>
      <dgm:t>
        <a:bodyPr/>
        <a:lstStyle/>
        <a:p>
          <a:endParaRPr lang="en-US"/>
        </a:p>
      </dgm:t>
    </dgm:pt>
    <dgm:pt modelId="{1EF6D618-D72C-D140-9306-C4163AE044CC}" type="pres">
      <dgm:prSet presAssocID="{B43F97B5-BD48-0B4C-B366-2A5683BDF77B}" presName="tile4" presStyleLbl="node1" presStyleIdx="3" presStyleCnt="4"/>
      <dgm:spPr/>
      <dgm:t>
        <a:bodyPr/>
        <a:lstStyle/>
        <a:p>
          <a:endParaRPr lang="en-US"/>
        </a:p>
      </dgm:t>
    </dgm:pt>
    <dgm:pt modelId="{5AF75CC3-5CFD-0244-AA62-D5E2C896801A}" type="pres">
      <dgm:prSet presAssocID="{B43F97B5-BD48-0B4C-B366-2A5683BDF77B}" presName="tile4text" presStyleLbl="node1" presStyleIdx="3" presStyleCnt="4">
        <dgm:presLayoutVars>
          <dgm:chMax val="0"/>
          <dgm:chPref val="0"/>
          <dgm:bulletEnabled val="1"/>
        </dgm:presLayoutVars>
      </dgm:prSet>
      <dgm:spPr/>
      <dgm:t>
        <a:bodyPr/>
        <a:lstStyle/>
        <a:p>
          <a:endParaRPr lang="en-US"/>
        </a:p>
      </dgm:t>
    </dgm:pt>
    <dgm:pt modelId="{DEF20B01-321D-1141-9E27-DA2BA282F6C2}" type="pres">
      <dgm:prSet presAssocID="{B43F97B5-BD48-0B4C-B366-2A5683BDF77B}" presName="centerTile" presStyleLbl="fgShp" presStyleIdx="0" presStyleCnt="1" custScaleX="123825" custScaleY="120283" custLinFactNeighborY="-9112">
        <dgm:presLayoutVars>
          <dgm:chMax val="0"/>
          <dgm:chPref val="0"/>
        </dgm:presLayoutVars>
      </dgm:prSet>
      <dgm:spPr/>
      <dgm:t>
        <a:bodyPr/>
        <a:lstStyle/>
        <a:p>
          <a:endParaRPr lang="en-US"/>
        </a:p>
      </dgm:t>
    </dgm:pt>
  </dgm:ptLst>
  <dgm:cxnLst>
    <dgm:cxn modelId="{5B46AF72-B57F-F249-B8F3-41475DDE391A}" srcId="{D8890C5B-6BC6-A24E-B5EF-FE27B584C7B7}" destId="{FB7AA2AB-B372-5547-9BD5-AE015A4509D5}" srcOrd="1" destOrd="0" parTransId="{CF73E08D-7EA1-2F4B-A037-4564A27797C9}" sibTransId="{C09DDBE7-98D5-BC4C-9E27-EBD03BB37C6A}"/>
    <dgm:cxn modelId="{CF2B34B2-E902-7342-A3D4-B66A31191719}" type="presOf" srcId="{FB7AA2AB-B372-5547-9BD5-AE015A4509D5}" destId="{003D9A22-0C78-6644-BA0C-A2816DCAE267}" srcOrd="1" destOrd="0" presId="urn:microsoft.com/office/officeart/2005/8/layout/matrix1"/>
    <dgm:cxn modelId="{C0F75A8A-2006-114F-8F7F-C336CD7F5169}" srcId="{D8890C5B-6BC6-A24E-B5EF-FE27B584C7B7}" destId="{B28A8D8F-C552-6743-B161-10F29F289304}" srcOrd="3" destOrd="0" parTransId="{C82741CD-4021-7D47-8549-90E70969C0B7}" sibTransId="{FAA0CE60-C79E-C04C-82CA-DFCBD738944F}"/>
    <dgm:cxn modelId="{CAC3AA9F-312A-E04C-B556-5A865815F9F9}" type="presOf" srcId="{208068D3-E2E1-5847-8333-D10B8E99D80C}" destId="{66DFE849-B95E-E041-B6B5-96443ECB0111}" srcOrd="1" destOrd="0" presId="urn:microsoft.com/office/officeart/2005/8/layout/matrix1"/>
    <dgm:cxn modelId="{127E0866-498C-2147-BA49-A820AEA2B163}" type="presOf" srcId="{A7E650B8-9F45-BF4A-8AA1-E7CC0B774627}" destId="{DF9BF792-4DCE-3544-93E9-A65298AB5BAD}" srcOrd="1" destOrd="0" presId="urn:microsoft.com/office/officeart/2005/8/layout/matrix1"/>
    <dgm:cxn modelId="{8AD11673-5DD0-5949-B20A-1D698B9F5C13}" type="presOf" srcId="{B43F97B5-BD48-0B4C-B366-2A5683BDF77B}" destId="{936A4393-C3E3-D54D-97B2-F1448BAF5A09}" srcOrd="0" destOrd="0" presId="urn:microsoft.com/office/officeart/2005/8/layout/matrix1"/>
    <dgm:cxn modelId="{E3E73113-B3A0-AD4A-867B-59577CB19AA0}" type="presOf" srcId="{B28A8D8F-C552-6743-B161-10F29F289304}" destId="{1EF6D618-D72C-D140-9306-C4163AE044CC}" srcOrd="0" destOrd="0" presId="urn:microsoft.com/office/officeart/2005/8/layout/matrix1"/>
    <dgm:cxn modelId="{9C9A6274-D233-6B49-B9B9-6DEE8F10CCDE}" srcId="{D8890C5B-6BC6-A24E-B5EF-FE27B584C7B7}" destId="{208068D3-E2E1-5847-8333-D10B8E99D80C}" srcOrd="0" destOrd="0" parTransId="{3CB5B4A2-AE88-554A-BCBE-5D1E0C5A9BE8}" sibTransId="{D0A1FE7F-1F63-6941-9BF0-FDFA95E52644}"/>
    <dgm:cxn modelId="{DE612F03-51EF-9749-9B80-548902F19C8E}" type="presOf" srcId="{208068D3-E2E1-5847-8333-D10B8E99D80C}" destId="{0520E689-1AC6-014D-87A9-62820C681F0E}" srcOrd="0" destOrd="0" presId="urn:microsoft.com/office/officeart/2005/8/layout/matrix1"/>
    <dgm:cxn modelId="{101D320C-BBB0-0445-A77E-B4355C9DFAD0}" type="presOf" srcId="{B28A8D8F-C552-6743-B161-10F29F289304}" destId="{5AF75CC3-5CFD-0244-AA62-D5E2C896801A}" srcOrd="1" destOrd="0" presId="urn:microsoft.com/office/officeart/2005/8/layout/matrix1"/>
    <dgm:cxn modelId="{8BDBB010-20B4-F94D-9287-59B715099B5F}" srcId="{B43F97B5-BD48-0B4C-B366-2A5683BDF77B}" destId="{D8890C5B-6BC6-A24E-B5EF-FE27B584C7B7}" srcOrd="0" destOrd="0" parTransId="{3E74C50B-3354-6B44-9C54-33F0D829BF35}" sibTransId="{F5733B5E-89F7-4D44-B5BD-D462AD14DE35}"/>
    <dgm:cxn modelId="{FD6608CB-32DF-664A-A345-6E7DC2362040}" srcId="{D8890C5B-6BC6-A24E-B5EF-FE27B584C7B7}" destId="{A7E650B8-9F45-BF4A-8AA1-E7CC0B774627}" srcOrd="2" destOrd="0" parTransId="{6E34AE89-1D34-C442-A271-78ACBCFA5537}" sibTransId="{DCAAD249-B316-EC42-B1E9-A0340778F1EF}"/>
    <dgm:cxn modelId="{4BAFCCD4-D53B-184A-A360-438F29481952}" type="presOf" srcId="{D8890C5B-6BC6-A24E-B5EF-FE27B584C7B7}" destId="{DEF20B01-321D-1141-9E27-DA2BA282F6C2}" srcOrd="0" destOrd="0" presId="urn:microsoft.com/office/officeart/2005/8/layout/matrix1"/>
    <dgm:cxn modelId="{D022BA2A-7A1F-FF46-86C7-2EDA3F2F83E4}" type="presOf" srcId="{A7E650B8-9F45-BF4A-8AA1-E7CC0B774627}" destId="{5C15924C-8B24-CC4C-AB0F-5ABFB9311C09}" srcOrd="0" destOrd="0" presId="urn:microsoft.com/office/officeart/2005/8/layout/matrix1"/>
    <dgm:cxn modelId="{86683E2E-3882-E541-8B80-89E53B43053D}" type="presOf" srcId="{FB7AA2AB-B372-5547-9BD5-AE015A4509D5}" destId="{ECB153E2-ADF7-7241-AFDB-3EC339E05BE5}" srcOrd="0" destOrd="0" presId="urn:microsoft.com/office/officeart/2005/8/layout/matrix1"/>
    <dgm:cxn modelId="{3EBDB4CF-D53B-3D45-AA13-6D2D5562C6D6}" type="presParOf" srcId="{936A4393-C3E3-D54D-97B2-F1448BAF5A09}" destId="{1AF77DFB-FD65-484A-A8C4-99B5FFED2D1A}" srcOrd="0" destOrd="0" presId="urn:microsoft.com/office/officeart/2005/8/layout/matrix1"/>
    <dgm:cxn modelId="{7B39BA82-3B05-F94A-BBC7-D29E0973DBE7}" type="presParOf" srcId="{1AF77DFB-FD65-484A-A8C4-99B5FFED2D1A}" destId="{0520E689-1AC6-014D-87A9-62820C681F0E}" srcOrd="0" destOrd="0" presId="urn:microsoft.com/office/officeart/2005/8/layout/matrix1"/>
    <dgm:cxn modelId="{47A954D0-80ED-2540-BD07-B6D7EB9BF419}" type="presParOf" srcId="{1AF77DFB-FD65-484A-A8C4-99B5FFED2D1A}" destId="{66DFE849-B95E-E041-B6B5-96443ECB0111}" srcOrd="1" destOrd="0" presId="urn:microsoft.com/office/officeart/2005/8/layout/matrix1"/>
    <dgm:cxn modelId="{216AA935-7323-E94C-8F53-57B8D6AD8C5A}" type="presParOf" srcId="{1AF77DFB-FD65-484A-A8C4-99B5FFED2D1A}" destId="{ECB153E2-ADF7-7241-AFDB-3EC339E05BE5}" srcOrd="2" destOrd="0" presId="urn:microsoft.com/office/officeart/2005/8/layout/matrix1"/>
    <dgm:cxn modelId="{105B805B-9341-9C42-A457-0640047308B3}" type="presParOf" srcId="{1AF77DFB-FD65-484A-A8C4-99B5FFED2D1A}" destId="{003D9A22-0C78-6644-BA0C-A2816DCAE267}" srcOrd="3" destOrd="0" presId="urn:microsoft.com/office/officeart/2005/8/layout/matrix1"/>
    <dgm:cxn modelId="{12BEACAC-9780-4A4B-BB5B-7A75DD05C263}" type="presParOf" srcId="{1AF77DFB-FD65-484A-A8C4-99B5FFED2D1A}" destId="{5C15924C-8B24-CC4C-AB0F-5ABFB9311C09}" srcOrd="4" destOrd="0" presId="urn:microsoft.com/office/officeart/2005/8/layout/matrix1"/>
    <dgm:cxn modelId="{91629446-4A6C-CC42-A64B-5CD2B169F164}" type="presParOf" srcId="{1AF77DFB-FD65-484A-A8C4-99B5FFED2D1A}" destId="{DF9BF792-4DCE-3544-93E9-A65298AB5BAD}" srcOrd="5" destOrd="0" presId="urn:microsoft.com/office/officeart/2005/8/layout/matrix1"/>
    <dgm:cxn modelId="{703DAF03-6026-394C-8799-4ED4A152C273}" type="presParOf" srcId="{1AF77DFB-FD65-484A-A8C4-99B5FFED2D1A}" destId="{1EF6D618-D72C-D140-9306-C4163AE044CC}" srcOrd="6" destOrd="0" presId="urn:microsoft.com/office/officeart/2005/8/layout/matrix1"/>
    <dgm:cxn modelId="{40C85233-754E-A744-B8D4-853D9A5C39FB}" type="presParOf" srcId="{1AF77DFB-FD65-484A-A8C4-99B5FFED2D1A}" destId="{5AF75CC3-5CFD-0244-AA62-D5E2C896801A}" srcOrd="7" destOrd="0" presId="urn:microsoft.com/office/officeart/2005/8/layout/matrix1"/>
    <dgm:cxn modelId="{2E30218A-69D6-8B49-8912-EC66B4EBE8C2}" type="presParOf" srcId="{936A4393-C3E3-D54D-97B2-F1448BAF5A09}" destId="{DEF20B01-321D-1141-9E27-DA2BA282F6C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0E689-1AC6-014D-87A9-62820C681F0E}">
      <dsp:nvSpPr>
        <dsp:cNvPr id="0" name=""/>
        <dsp:cNvSpPr/>
      </dsp:nvSpPr>
      <dsp:spPr>
        <a:xfrm rot="16200000">
          <a:off x="533904" y="-533904"/>
          <a:ext cx="3161333" cy="4229142"/>
        </a:xfrm>
        <a:prstGeom prst="round1Rect">
          <a:avLst/>
        </a:prstGeom>
        <a:gradFill flip="none" rotWithShape="1">
          <a:gsLst>
            <a:gs pos="0">
              <a:srgbClr val="74B934"/>
            </a:gs>
            <a:gs pos="100000">
              <a:srgbClr val="FFFFFF"/>
            </a:gs>
          </a:gsLst>
          <a:lin ang="0" scaled="1"/>
          <a:tileRect/>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FF0000"/>
              </a:solidFill>
            </a:rPr>
            <a:t>NATURAL</a:t>
          </a:r>
        </a:p>
        <a:p>
          <a:pPr lvl="0" algn="ctr" defTabSz="1333500">
            <a:lnSpc>
              <a:spcPct val="90000"/>
            </a:lnSpc>
            <a:spcBef>
              <a:spcPct val="0"/>
            </a:spcBef>
            <a:spcAft>
              <a:spcPct val="35000"/>
            </a:spcAft>
          </a:pPr>
          <a:r>
            <a:rPr lang="en-US" sz="2400" kern="1200" dirty="0" smtClean="0">
              <a:solidFill>
                <a:srgbClr val="000000"/>
              </a:solidFill>
            </a:rPr>
            <a:t>The conservation of living things, resources and support systems</a:t>
          </a:r>
          <a:endParaRPr lang="en-US" sz="2400" kern="1200" dirty="0">
            <a:solidFill>
              <a:srgbClr val="000000"/>
            </a:solidFill>
          </a:endParaRPr>
        </a:p>
      </dsp:txBody>
      <dsp:txXfrm rot="5400000">
        <a:off x="-1" y="1"/>
        <a:ext cx="4229142" cy="2371000"/>
      </dsp:txXfrm>
    </dsp:sp>
    <dsp:sp modelId="{ECB153E2-ADF7-7241-AFDB-3EC339E05BE5}">
      <dsp:nvSpPr>
        <dsp:cNvPr id="0" name=""/>
        <dsp:cNvSpPr/>
      </dsp:nvSpPr>
      <dsp:spPr>
        <a:xfrm>
          <a:off x="4229142" y="0"/>
          <a:ext cx="4229142" cy="3161333"/>
        </a:xfrm>
        <a:prstGeom prst="round1Rect">
          <a:avLst/>
        </a:prstGeom>
        <a:gradFill flip="none" rotWithShape="1">
          <a:gsLst>
            <a:gs pos="0">
              <a:srgbClr val="CE0000"/>
            </a:gs>
            <a:gs pos="100000">
              <a:srgbClr val="FFFFFF"/>
            </a:gs>
          </a:gsLst>
          <a:lin ang="16200000" scaled="0"/>
          <a:tileRect/>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solidFill>
                <a:srgbClr val="FF0000"/>
              </a:solidFill>
            </a:rPr>
            <a:t>ECONOMIC</a:t>
          </a:r>
        </a:p>
        <a:p>
          <a:pPr lvl="0" algn="ctr" defTabSz="1289050">
            <a:lnSpc>
              <a:spcPct val="90000"/>
            </a:lnSpc>
            <a:spcBef>
              <a:spcPct val="0"/>
            </a:spcBef>
            <a:spcAft>
              <a:spcPct val="35000"/>
            </a:spcAft>
          </a:pPr>
          <a:r>
            <a:rPr lang="en-US" sz="2400" kern="1200" dirty="0" smtClean="0">
              <a:solidFill>
                <a:srgbClr val="000000"/>
              </a:solidFill>
            </a:rPr>
            <a:t>Employment and income that is ongoing and fair</a:t>
          </a:r>
          <a:endParaRPr lang="en-US" sz="2400" kern="1200" dirty="0">
            <a:solidFill>
              <a:srgbClr val="000000"/>
            </a:solidFill>
          </a:endParaRPr>
        </a:p>
      </dsp:txBody>
      <dsp:txXfrm>
        <a:off x="4229142" y="0"/>
        <a:ext cx="4229142" cy="2371000"/>
      </dsp:txXfrm>
    </dsp:sp>
    <dsp:sp modelId="{5C15924C-8B24-CC4C-AB0F-5ABFB9311C09}">
      <dsp:nvSpPr>
        <dsp:cNvPr id="0" name=""/>
        <dsp:cNvSpPr/>
      </dsp:nvSpPr>
      <dsp:spPr>
        <a:xfrm rot="10800000">
          <a:off x="0" y="3161333"/>
          <a:ext cx="4229142" cy="3161333"/>
        </a:xfrm>
        <a:prstGeom prst="round1Rect">
          <a:avLst/>
        </a:prstGeom>
        <a:gradFill flip="none" rotWithShape="1">
          <a:gsLst>
            <a:gs pos="0">
              <a:srgbClr val="3366FF"/>
            </a:gs>
            <a:gs pos="100000">
              <a:srgbClr val="FFFFFF"/>
            </a:gs>
          </a:gsLst>
          <a:lin ang="5400000" scaled="0"/>
          <a:tileRect/>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FF0000"/>
              </a:solidFill>
            </a:rPr>
            <a:t>SOCIAL</a:t>
          </a:r>
        </a:p>
        <a:p>
          <a:pPr lvl="0" algn="ctr" defTabSz="1555750">
            <a:lnSpc>
              <a:spcPct val="90000"/>
            </a:lnSpc>
            <a:spcBef>
              <a:spcPct val="0"/>
            </a:spcBef>
            <a:spcAft>
              <a:spcPct val="35000"/>
            </a:spcAft>
          </a:pPr>
          <a:r>
            <a:rPr lang="en-US" sz="2400" kern="1200" dirty="0" smtClean="0">
              <a:solidFill>
                <a:srgbClr val="000000"/>
              </a:solidFill>
            </a:rPr>
            <a:t>Peace, equality and human rights, especially for the most vulnerable </a:t>
          </a:r>
          <a:endParaRPr lang="en-US" sz="2400" kern="1200" dirty="0">
            <a:solidFill>
              <a:srgbClr val="000000"/>
            </a:solidFill>
          </a:endParaRPr>
        </a:p>
      </dsp:txBody>
      <dsp:txXfrm rot="10800000">
        <a:off x="0" y="3951666"/>
        <a:ext cx="4229142" cy="2371000"/>
      </dsp:txXfrm>
    </dsp:sp>
    <dsp:sp modelId="{1EF6D618-D72C-D140-9306-C4163AE044CC}">
      <dsp:nvSpPr>
        <dsp:cNvPr id="0" name=""/>
        <dsp:cNvSpPr/>
      </dsp:nvSpPr>
      <dsp:spPr>
        <a:xfrm rot="5400000">
          <a:off x="4763046" y="2627429"/>
          <a:ext cx="3161333" cy="4229142"/>
        </a:xfrm>
        <a:prstGeom prst="round1Rect">
          <a:avLst/>
        </a:prstGeom>
        <a:gradFill flip="none" rotWithShape="1">
          <a:gsLst>
            <a:gs pos="100000">
              <a:srgbClr val="FFEB2D"/>
            </a:gs>
            <a:gs pos="0">
              <a:schemeClr val="bg1"/>
            </a:gs>
            <a:gs pos="95000">
              <a:srgbClr val="FFEB2D"/>
            </a:gs>
            <a:gs pos="97000">
              <a:srgbClr val="FFEB2D"/>
            </a:gs>
            <a:gs pos="98000">
              <a:srgbClr val="FFEB2D"/>
            </a:gs>
            <a:gs pos="99000">
              <a:srgbClr val="FFEB2D"/>
            </a:gs>
            <a:gs pos="94000">
              <a:srgbClr val="FFEB2D"/>
            </a:gs>
          </a:gsLst>
          <a:lin ang="0" scaled="1"/>
          <a:tileRect/>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FF0000"/>
              </a:solidFill>
            </a:rPr>
            <a:t>POLITICAL</a:t>
          </a:r>
        </a:p>
        <a:p>
          <a:pPr lvl="0" algn="ctr" defTabSz="1333500">
            <a:lnSpc>
              <a:spcPct val="90000"/>
            </a:lnSpc>
            <a:spcBef>
              <a:spcPct val="0"/>
            </a:spcBef>
            <a:spcAft>
              <a:spcPct val="35000"/>
            </a:spcAft>
          </a:pPr>
          <a:r>
            <a:rPr lang="en-US" sz="2400" kern="1200" dirty="0" smtClean="0">
              <a:solidFill>
                <a:srgbClr val="000000"/>
              </a:solidFill>
            </a:rPr>
            <a:t>Access to decision-making and influence over your own life and place</a:t>
          </a:r>
          <a:endParaRPr lang="en-US" sz="2400" kern="1200" dirty="0">
            <a:solidFill>
              <a:srgbClr val="000000"/>
            </a:solidFill>
          </a:endParaRPr>
        </a:p>
      </dsp:txBody>
      <dsp:txXfrm rot="-5400000">
        <a:off x="4229141" y="3951666"/>
        <a:ext cx="4229142" cy="2371000"/>
      </dsp:txXfrm>
    </dsp:sp>
    <dsp:sp modelId="{DEF20B01-321D-1141-9E27-DA2BA282F6C2}">
      <dsp:nvSpPr>
        <dsp:cNvPr id="0" name=""/>
        <dsp:cNvSpPr/>
      </dsp:nvSpPr>
      <dsp:spPr>
        <a:xfrm>
          <a:off x="2658121" y="2066666"/>
          <a:ext cx="3142041" cy="1901273"/>
        </a:xfrm>
        <a:prstGeom prst="roundRect">
          <a:avLst/>
        </a:prstGeom>
        <a:solidFill>
          <a:schemeClr val="bg1"/>
        </a:soli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2200" kern="1200" dirty="0" smtClean="0"/>
            <a:t>Interlocking pillars of Sustainability</a:t>
          </a:r>
        </a:p>
        <a:p>
          <a:pPr lvl="0" algn="ctr" defTabSz="1244600">
            <a:lnSpc>
              <a:spcPct val="90000"/>
            </a:lnSpc>
            <a:spcBef>
              <a:spcPct val="0"/>
            </a:spcBef>
            <a:spcAft>
              <a:spcPct val="35000"/>
            </a:spcAft>
          </a:pPr>
          <a:r>
            <a:rPr lang="en-US" sz="2200" kern="1200" dirty="0" smtClean="0"/>
            <a:t>(UNESCO)</a:t>
          </a:r>
          <a:endParaRPr lang="en-US" sz="2200" kern="1200" dirty="0"/>
        </a:p>
      </dsp:txBody>
      <dsp:txXfrm>
        <a:off x="2750933" y="2159478"/>
        <a:ext cx="2956417" cy="171564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ECF97-5CCC-7E40-94F2-35B9811C7548}" type="datetimeFigureOut">
              <a:rPr lang="en-US" smtClean="0"/>
              <a:t>7/07/14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2C4B0-92F8-5B47-AA66-742355AE67E1}" type="slidenum">
              <a:rPr lang="en-US" smtClean="0"/>
              <a:t>‹#›</a:t>
            </a:fld>
            <a:endParaRPr lang="en-US"/>
          </a:p>
        </p:txBody>
      </p:sp>
    </p:spTree>
    <p:extLst>
      <p:ext uri="{BB962C8B-B14F-4D97-AF65-F5344CB8AC3E}">
        <p14:creationId xmlns:p14="http://schemas.microsoft.com/office/powerpoint/2010/main" val="2833109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9248702-21F0-834C-B028-A375BFEEBD1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E5E305-A772-054F-A4B2-BF4DC58AD9E1}"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E5E305-A772-054F-A4B2-BF4DC58AD9E1}" type="slidenum">
              <a:rPr lang="en-US"/>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E5E305-A772-054F-A4B2-BF4DC58AD9E1}"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atin typeface="Calibri" charset="0"/>
                <a:ea typeface="MS PGothic" charset="0"/>
              </a:rPr>
              <a:t>Also available online as Miniature Earth vid or in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E5E305-A772-054F-A4B2-BF4DC58AD9E1}"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D40126CD-91CC-6643-BFE9-3BD86E0B6006}" type="slidenum">
              <a:rPr lang="en-AU">
                <a:latin typeface="Arial" charset="0"/>
              </a:rPr>
              <a:pPr algn="r"/>
              <a:t>8</a:t>
            </a:fld>
            <a:endParaRPr lang="en-AU">
              <a:latin typeface="Arial"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a typeface="MS PGothic" charset="0"/>
            </a:endParaRP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a:fld id="{D9D01C88-66F2-034B-97D9-3794BC1AC8DE}" type="slidenum">
              <a:rPr lang="en-AU">
                <a:latin typeface="Arial" charset="0"/>
              </a:rPr>
              <a:pPr algn="r"/>
              <a:t>10</a:t>
            </a:fld>
            <a:endParaRPr lang="en-AU">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9E5E305-A772-054F-A4B2-BF4DC58AD9E1}"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b="1">
                <a:latin typeface="Calibri" charset="0"/>
                <a:ea typeface="MS PGothic" charset="0"/>
              </a:rPr>
              <a:t>Interconnectedness</a:t>
            </a:r>
            <a:r>
              <a:rPr lang="en-US">
                <a:latin typeface="Calibri" charset="0"/>
                <a:ea typeface="MS PGothic" charset="0"/>
              </a:rPr>
              <a:t> – here in Australia and beyond</a:t>
            </a:r>
            <a:br>
              <a:rPr lang="en-US">
                <a:latin typeface="Calibri" charset="0"/>
                <a:ea typeface="MS PGothic" charset="0"/>
              </a:rPr>
            </a:br>
            <a:r>
              <a:rPr lang="en-US" b="1">
                <a:latin typeface="Calibri" charset="0"/>
                <a:ea typeface="MS PGothic" charset="0"/>
              </a:rPr>
              <a:t>Diversity</a:t>
            </a:r>
            <a:r>
              <a:rPr lang="en-US">
                <a:latin typeface="Calibri" charset="0"/>
                <a:ea typeface="MS PGothic" charset="0"/>
              </a:rPr>
              <a:t> – being culturally competent, valuing the lives and stories of others</a:t>
            </a:r>
          </a:p>
          <a:p>
            <a:pPr>
              <a:lnSpc>
                <a:spcPct val="90000"/>
              </a:lnSpc>
            </a:pPr>
            <a:r>
              <a:rPr lang="en-US">
                <a:latin typeface="Calibri" charset="0"/>
                <a:ea typeface="MS PGothic" charset="0"/>
              </a:rPr>
              <a:t>Taking </a:t>
            </a:r>
            <a:r>
              <a:rPr lang="en-US" b="1">
                <a:latin typeface="Calibri" charset="0"/>
                <a:ea typeface="MS PGothic" charset="0"/>
              </a:rPr>
              <a:t>informed action</a:t>
            </a:r>
            <a:r>
              <a:rPr lang="en-US">
                <a:latin typeface="Calibri" charset="0"/>
                <a:ea typeface="MS PGothic" charset="0"/>
              </a:rPr>
              <a:t> for the future</a:t>
            </a:r>
          </a:p>
          <a:p>
            <a:endParaRPr lang="en-AU">
              <a:latin typeface="Calibri" charset="0"/>
              <a:ea typeface="MS PGothic"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charset="0"/>
                <a:ea typeface="MS PGothic" charset="0"/>
                <a:cs typeface="MS PGothic" charset="0"/>
              </a:defRPr>
            </a:lvl1pPr>
            <a:lvl2pPr marL="742950" indent="-285750" eaLnBrk="0" hangingPunct="0">
              <a:defRPr>
                <a:solidFill>
                  <a:schemeClr val="tx1"/>
                </a:solidFill>
                <a:latin typeface="Goudy Old Style" charset="0"/>
                <a:ea typeface="MS PGothic" charset="0"/>
                <a:cs typeface="MS PGothic" charset="0"/>
              </a:defRPr>
            </a:lvl2pPr>
            <a:lvl3pPr marL="1143000" indent="-228600" eaLnBrk="0" hangingPunct="0">
              <a:defRPr>
                <a:solidFill>
                  <a:schemeClr val="tx1"/>
                </a:solidFill>
                <a:latin typeface="Goudy Old Style" charset="0"/>
                <a:ea typeface="MS PGothic" charset="0"/>
                <a:cs typeface="MS PGothic" charset="0"/>
              </a:defRPr>
            </a:lvl3pPr>
            <a:lvl4pPr marL="1600200" indent="-228600" eaLnBrk="0" hangingPunct="0">
              <a:defRPr>
                <a:solidFill>
                  <a:schemeClr val="tx1"/>
                </a:solidFill>
                <a:latin typeface="Goudy Old Style" charset="0"/>
                <a:ea typeface="MS PGothic" charset="0"/>
                <a:cs typeface="MS PGothic" charset="0"/>
              </a:defRPr>
            </a:lvl4pPr>
            <a:lvl5pPr marL="2057400" indent="-228600" eaLnBrk="0" hangingPunct="0">
              <a:defRPr>
                <a:solidFill>
                  <a:schemeClr val="tx1"/>
                </a:solidFill>
                <a:latin typeface="Goudy Old Style"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oudy Old Style"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oudy Old Style"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oudy Old Style" charset="0"/>
                <a:ea typeface="MS PGothic" charset="0"/>
                <a:cs typeface="MS PGothic" charset="0"/>
              </a:defRPr>
            </a:lvl9pPr>
          </a:lstStyle>
          <a:p>
            <a:pPr eaLnBrk="1" hangingPunct="1"/>
            <a:fld id="{3224DDFD-0454-B047-AFF4-BCAF5D89685C}"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Calibri" charset="0"/>
              <a:ea typeface="MS PGothic" charset="0"/>
            </a:endParaRP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600">
                <a:solidFill>
                  <a:srgbClr val="AF0C0C"/>
                </a:solidFill>
                <a:latin typeface="Calibri" charset="0"/>
                <a:ea typeface="MS PGothic" charset="0"/>
                <a:cs typeface="MS PGothic" charset="0"/>
              </a:defRPr>
            </a:lvl1pPr>
            <a:lvl2pPr marL="742950" indent="-285750" eaLnBrk="0" hangingPunct="0">
              <a:defRPr sz="3600">
                <a:solidFill>
                  <a:srgbClr val="AF0C0C"/>
                </a:solidFill>
                <a:latin typeface="Calibri" charset="0"/>
                <a:ea typeface="MS PGothic" charset="0"/>
                <a:cs typeface="MS PGothic" charset="0"/>
              </a:defRPr>
            </a:lvl2pPr>
            <a:lvl3pPr marL="1143000" indent="-228600" eaLnBrk="0" hangingPunct="0">
              <a:defRPr sz="3600">
                <a:solidFill>
                  <a:srgbClr val="AF0C0C"/>
                </a:solidFill>
                <a:latin typeface="Calibri" charset="0"/>
                <a:ea typeface="MS PGothic" charset="0"/>
                <a:cs typeface="MS PGothic" charset="0"/>
              </a:defRPr>
            </a:lvl3pPr>
            <a:lvl4pPr marL="1600200" indent="-228600" eaLnBrk="0" hangingPunct="0">
              <a:defRPr sz="3600">
                <a:solidFill>
                  <a:srgbClr val="AF0C0C"/>
                </a:solidFill>
                <a:latin typeface="Calibri" charset="0"/>
                <a:ea typeface="MS PGothic" charset="0"/>
                <a:cs typeface="MS PGothic" charset="0"/>
              </a:defRPr>
            </a:lvl4pPr>
            <a:lvl5pPr marL="2057400" indent="-228600" eaLnBrk="0" hangingPunct="0">
              <a:defRPr sz="3600">
                <a:solidFill>
                  <a:srgbClr val="AF0C0C"/>
                </a:solidFill>
                <a:latin typeface="Calibri" charset="0"/>
                <a:ea typeface="MS PGothic" charset="0"/>
                <a:cs typeface="MS PGothic" charset="0"/>
              </a:defRPr>
            </a:lvl5pPr>
            <a:lvl6pPr marL="2514600" indent="-228600" algn="ctr" eaLnBrk="0" fontAlgn="base" hangingPunct="0">
              <a:spcBef>
                <a:spcPct val="0"/>
              </a:spcBef>
              <a:spcAft>
                <a:spcPct val="0"/>
              </a:spcAft>
              <a:defRPr sz="3600">
                <a:solidFill>
                  <a:srgbClr val="AF0C0C"/>
                </a:solidFill>
                <a:latin typeface="Calibri" charset="0"/>
                <a:ea typeface="MS PGothic" charset="0"/>
                <a:cs typeface="MS PGothic" charset="0"/>
              </a:defRPr>
            </a:lvl6pPr>
            <a:lvl7pPr marL="2971800" indent="-228600" algn="ctr" eaLnBrk="0" fontAlgn="base" hangingPunct="0">
              <a:spcBef>
                <a:spcPct val="0"/>
              </a:spcBef>
              <a:spcAft>
                <a:spcPct val="0"/>
              </a:spcAft>
              <a:defRPr sz="3600">
                <a:solidFill>
                  <a:srgbClr val="AF0C0C"/>
                </a:solidFill>
                <a:latin typeface="Calibri" charset="0"/>
                <a:ea typeface="MS PGothic" charset="0"/>
                <a:cs typeface="MS PGothic" charset="0"/>
              </a:defRPr>
            </a:lvl7pPr>
            <a:lvl8pPr marL="3429000" indent="-228600" algn="ctr" eaLnBrk="0" fontAlgn="base" hangingPunct="0">
              <a:spcBef>
                <a:spcPct val="0"/>
              </a:spcBef>
              <a:spcAft>
                <a:spcPct val="0"/>
              </a:spcAft>
              <a:defRPr sz="3600">
                <a:solidFill>
                  <a:srgbClr val="AF0C0C"/>
                </a:solidFill>
                <a:latin typeface="Calibri" charset="0"/>
                <a:ea typeface="MS PGothic" charset="0"/>
                <a:cs typeface="MS PGothic" charset="0"/>
              </a:defRPr>
            </a:lvl8pPr>
            <a:lvl9pPr marL="3886200" indent="-228600" algn="ctr" eaLnBrk="0" fontAlgn="base" hangingPunct="0">
              <a:spcBef>
                <a:spcPct val="0"/>
              </a:spcBef>
              <a:spcAft>
                <a:spcPct val="0"/>
              </a:spcAft>
              <a:defRPr sz="3600">
                <a:solidFill>
                  <a:srgbClr val="AF0C0C"/>
                </a:solidFill>
                <a:latin typeface="Calibri" charset="0"/>
                <a:ea typeface="MS PGothic" charset="0"/>
                <a:cs typeface="MS PGothic" charset="0"/>
              </a:defRPr>
            </a:lvl9pPr>
          </a:lstStyle>
          <a:p>
            <a:pPr eaLnBrk="1" hangingPunct="1">
              <a:defRPr/>
            </a:pPr>
            <a:fld id="{848904CB-AEF7-2C44-AE78-F61A0D42197D}" type="slidenum">
              <a:rPr lang="en-US" sz="1200" smtClean="0">
                <a:solidFill>
                  <a:schemeClr val="tx1"/>
                </a:solidFill>
                <a:latin typeface="Arial" charset="0"/>
              </a:rPr>
              <a:pPr eaLnBrk="1" hangingPunct="1">
                <a:defRPr/>
              </a:pPr>
              <a:t>13</a:t>
            </a:fld>
            <a:endParaRPr lang="en-US"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AU"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7/07/14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AU"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7/07/14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7/07/14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7/07/14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7/07/14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tube.com/watch?v=zlfKdbWwruY" TargetMode="External"/><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rriculum.edu.au/verve/_resources/National_Declaration_on_the_Educational_Goals_for_Young_Australians.pdf" TargetMode="External"/><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8.png"/><Relationship Id="rId7"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hyperlink" Target="http://www.chrisjordan.com/gallery/rtn/%23plastic-bottles"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oneworldcentre.org.au/wp/wp-content/uploads/2014/05/What-Matters-Most.pdf" TargetMode="Externa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hyperlink" Target="http://www.post2015hlp.org/wp-content/uploads/2013/06/Rockstroem-Sachs-Oehman-Schmidt-Traub_Sustainable-Development-and-Planetary-Boundarie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risjordan.com/gallery/rtn/%23plastic-bottles" TargetMode="Externa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hyperlink" Target="http://www.det.wa.edu.au/curriculumsupport/sustainableschools/detcms/portal/" TargetMode="External"/><Relationship Id="rId1" Type="http://schemas.openxmlformats.org/officeDocument/2006/relationships/slideLayout" Target="../slideLayouts/slideLayout8.xml"/><Relationship Id="rId2"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 Id="rId3" Type="http://schemas.openxmlformats.org/officeDocument/2006/relationships/hyperlink" Target="http://coolaustralia.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www.globalwords.edu.a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 Id="rId3" Type="http://schemas.openxmlformats.org/officeDocument/2006/relationships/hyperlink" Target="http://www.globaleducation.edu.au/resources-gallery/resource-gallery-template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nadja_robot/352543011/in/photolist-x9SKM-5R25Xo-ywpGq-8HirYP-4YFU35-GWDob-5nQuLW-2eM1iq-hviSru-4Kbb6P-jCh7UW-ao2Ghw-FoibN-fLUGCL-6U2Ti5-6Unh8d-acipM9-xgHfe-4YmEqr-5YKjg-npuXDw-msjozT-4k6Wzo-fkvSfQ-52z4Db-cyGWKy-4XnSf7-7xd8Bx-5VzVcm-6VvLoe-4LVjjw-bBKo4V-aqWeX-7H7tAV-iDprwT-7o6owA-57B6Ah-7cZUZP-6DE5EG-hKuz59-6TY7Yg-m2ERwg-7FAwyz-6SkhYy-bUUMvc-8Kpp66-ehqoHm-6y9Es2-6UBuk4-4FDA5Y" TargetMode="External"/><Relationship Id="rId4" Type="http://schemas.openxmlformats.org/officeDocument/2006/relationships/hyperlink" Target="https://creativecommons.org/licenses/by-nc/2.0/" TargetMode="External"/><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hyperlink" Target="http://www.australiancurriculum.edu.au/Curriculum/ContentDescription/ACELY1656" TargetMode="External"/><Relationship Id="rId4" Type="http://schemas.openxmlformats.org/officeDocument/2006/relationships/hyperlink" Target="http://www.australiancurriculum.edu.au/Curriculum/ContentDescription/ACSHE083" TargetMode="External"/><Relationship Id="rId5" Type="http://schemas.openxmlformats.org/officeDocument/2006/relationships/hyperlink" Target="http://www.australiancurriculum.edu.au/Curriculum/ContentDescription/ACHGK078"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livingindelight/4503685281/in/photolist-7RYyJe-7RYz8e-7RYvW8-7RYwDg-7RYzfi-7RYzWH-7RYw3D-7RYwjg-6aAzek-5V8SZG-6QC6MG-bQaEt-4rqBkx-4rqBs2-7hd3o-31is1V-7hd3k-6aEJNW-6aEJGj-6aAzDX-6j4U7T-bzupyB-dQM7mC-4FR1KJ-bzzePc-63AyZV-dNLb4-5VNZQR-8FAqA-bzupL4-bmzxU5-bzzofM-bmEvLj-bzzjD2-bzumFx-5XcRZW-4NkEwS-bmErWY-bzziJZ-bmzuEh-5ncTv-832cwf-5SR749-7o99Uj-832eG1-65zWv4-62U38C-7o5fEn-31iw9a-5ix9v5" TargetMode="External"/><Relationship Id="rId4" Type="http://schemas.openxmlformats.org/officeDocument/2006/relationships/hyperlink" Target="https://creativecommons.org/licenses/by-nc-sa/2.0/" TargetMode="External"/><Relationship Id="rId1" Type="http://schemas.openxmlformats.org/officeDocument/2006/relationships/slideLayout" Target="../slideLayouts/slideLayout8.xml"/><Relationship Id="rId2"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www.globaleducation.edu.au/" TargetMode="External"/><Relationship Id="rId1" Type="http://schemas.openxmlformats.org/officeDocument/2006/relationships/slideLayout" Target="../slideLayouts/slideLayout2.xml"/><Relationship Id="rId2" Type="http://schemas.openxmlformats.org/officeDocument/2006/relationships/hyperlink" Target="http://www.globaleducation.edu.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www.youtube.com/watch?v=D9Ihs241ze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risjordan.com/gallery/rtn/%23plastic-bottles" TargetMode="External"/><Relationship Id="rId4" Type="http://schemas.openxmlformats.org/officeDocument/2006/relationships/image" Target="../media/image11.jpeg"/><Relationship Id="rId5" Type="http://schemas.openxmlformats.org/officeDocument/2006/relationships/hyperlink" Target="http://www.youtube.com/watch?v=RODr0Fg8pNc&amp;feature=player_embedded" TargetMode="External"/><Relationship Id="rId6"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92125" y="936625"/>
            <a:ext cx="9144000" cy="868363"/>
          </a:xfrm>
        </p:spPr>
        <p:txBody>
          <a:bodyPr/>
          <a:lstStyle/>
          <a:p>
            <a:pPr eaLnBrk="1" hangingPunct="1">
              <a:lnSpc>
                <a:spcPts val="5000"/>
              </a:lnSpc>
            </a:pPr>
            <a:endParaRPr lang="en-US" sz="3600">
              <a:solidFill>
                <a:srgbClr val="458A00"/>
              </a:solidFill>
              <a:latin typeface="Calibri" charset="0"/>
              <a:hlinkClick r:id="rId3"/>
            </a:endParaRPr>
          </a:p>
        </p:txBody>
      </p:sp>
      <p:sp>
        <p:nvSpPr>
          <p:cNvPr id="23554" name="Subtitle 1"/>
          <p:cNvSpPr>
            <a:spLocks/>
          </p:cNvSpPr>
          <p:nvPr/>
        </p:nvSpPr>
        <p:spPr bwMode="auto">
          <a:xfrm>
            <a:off x="492125" y="4822825"/>
            <a:ext cx="91440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45720" bIns="0"/>
          <a:lstStyle/>
          <a:p>
            <a:pPr>
              <a:lnSpc>
                <a:spcPts val="2600"/>
              </a:lnSpc>
              <a:buSzPct val="90000"/>
            </a:pPr>
            <a:endParaRPr lang="en-US" sz="2200"/>
          </a:p>
          <a:p>
            <a:pPr>
              <a:lnSpc>
                <a:spcPts val="2600"/>
              </a:lnSpc>
              <a:buSzPct val="90000"/>
            </a:pPr>
            <a:endParaRPr lang="en-US" sz="2200"/>
          </a:p>
          <a:p>
            <a:pPr>
              <a:lnSpc>
                <a:spcPts val="2600"/>
              </a:lnSpc>
              <a:buSzPct val="90000"/>
            </a:pPr>
            <a:endParaRPr lang="en-US"/>
          </a:p>
        </p:txBody>
      </p:sp>
      <p:sp>
        <p:nvSpPr>
          <p:cNvPr id="23555" name="Rectangle 7"/>
          <p:cNvSpPr>
            <a:spLocks noGrp="1"/>
          </p:cNvSpPr>
          <p:nvPr>
            <p:ph type="body" idx="1"/>
          </p:nvPr>
        </p:nvSpPr>
        <p:spPr/>
        <p:txBody>
          <a:bodyPr/>
          <a:lstStyle/>
          <a:p>
            <a:pPr eaLnBrk="1" hangingPunct="1">
              <a:buFontTx/>
              <a:buNone/>
            </a:pPr>
            <a:endParaRPr lang="en-AU">
              <a:latin typeface="Goudy Old Style" charset="0"/>
            </a:endParaRPr>
          </a:p>
        </p:txBody>
      </p:sp>
      <p:pic>
        <p:nvPicPr>
          <p:cNvPr id="23556" name="Picture 8" descr="Globe from Ed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4063" y="0"/>
            <a:ext cx="11168063" cy="73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10"/>
          <p:cNvSpPr txBox="1">
            <a:spLocks noChangeArrowheads="1"/>
          </p:cNvSpPr>
          <p:nvPr/>
        </p:nvSpPr>
        <p:spPr bwMode="auto">
          <a:xfrm>
            <a:off x="2422525" y="384175"/>
            <a:ext cx="6408738" cy="1104918"/>
          </a:xfrm>
          <a:prstGeom prst="rect">
            <a:avLst/>
          </a:prstGeom>
          <a:noFill/>
          <a:ln>
            <a:noFill/>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BEF397"/>
                </a:solidFill>
              </a14:hiddenFill>
            </a:ext>
            <a:ext uri="{91240B29-F687-4f45-9708-019B960494DF}">
              <a14:hiddenLine xmlns:a14="http://schemas.microsoft.com/office/drawing/2010/main" w="9525">
                <a:solidFill>
                  <a:srgbClr val="F9F9F9"/>
                </a:solidFill>
                <a:miter lim="800000"/>
                <a:headEnd/>
                <a:tailEnd/>
              </a14:hiddenLine>
            </a:ext>
          </a:extLst>
        </p:spPr>
        <p:txBody>
          <a:bodyPr>
            <a:spAutoFit/>
          </a:bodyPr>
          <a:lstStyle/>
          <a:p>
            <a:pPr algn="ctr">
              <a:lnSpc>
                <a:spcPct val="70000"/>
              </a:lnSpc>
              <a:spcBef>
                <a:spcPct val="50000"/>
              </a:spcBef>
              <a:defRPr/>
            </a:pPr>
            <a:r>
              <a:rPr lang="en-AU" sz="4400" dirty="0">
                <a:solidFill>
                  <a:schemeClr val="bg2">
                    <a:lumMod val="75000"/>
                  </a:schemeClr>
                </a:solidFill>
                <a:latin typeface="Gill Sans Light"/>
                <a:cs typeface="Gill Sans Light"/>
              </a:rPr>
              <a:t>One World Centre</a:t>
            </a:r>
          </a:p>
          <a:p>
            <a:pPr algn="ctr">
              <a:lnSpc>
                <a:spcPct val="70000"/>
              </a:lnSpc>
              <a:spcBef>
                <a:spcPct val="50000"/>
              </a:spcBef>
              <a:defRPr/>
            </a:pPr>
            <a:r>
              <a:rPr lang="en-AU" sz="2800" dirty="0">
                <a:solidFill>
                  <a:schemeClr val="bg2">
                    <a:lumMod val="75000"/>
                  </a:schemeClr>
                </a:solidFill>
                <a:latin typeface="Gill Sans Light"/>
                <a:cs typeface="Gill Sans Light"/>
              </a:rPr>
              <a:t>educating for </a:t>
            </a:r>
            <a:r>
              <a:rPr lang="en-AU" sz="2800" dirty="0" smtClean="0">
                <a:solidFill>
                  <a:schemeClr val="bg2">
                    <a:lumMod val="75000"/>
                  </a:schemeClr>
                </a:solidFill>
                <a:latin typeface="Gill Sans Light"/>
                <a:cs typeface="Gill Sans Light"/>
              </a:rPr>
              <a:t>a just </a:t>
            </a:r>
            <a:r>
              <a:rPr lang="en-AU" sz="2800" dirty="0">
                <a:solidFill>
                  <a:schemeClr val="bg2">
                    <a:lumMod val="75000"/>
                  </a:schemeClr>
                </a:solidFill>
                <a:latin typeface="Gill Sans Light"/>
                <a:cs typeface="Gill Sans Light"/>
              </a:rPr>
              <a:t>and </a:t>
            </a:r>
            <a:r>
              <a:rPr lang="en-AU" sz="2800" dirty="0" smtClean="0">
                <a:solidFill>
                  <a:schemeClr val="bg2">
                    <a:lumMod val="75000"/>
                  </a:schemeClr>
                </a:solidFill>
                <a:latin typeface="Gill Sans Light"/>
                <a:cs typeface="Gill Sans Light"/>
              </a:rPr>
              <a:t>sustainable world</a:t>
            </a:r>
            <a:endParaRPr lang="en-AU" sz="2800" dirty="0">
              <a:solidFill>
                <a:schemeClr val="bg2">
                  <a:lumMod val="75000"/>
                </a:schemeClr>
              </a:solidFill>
              <a:latin typeface="Gill Sans Light"/>
              <a:cs typeface="Gill Sans Light"/>
            </a:endParaRPr>
          </a:p>
        </p:txBody>
      </p:sp>
      <p:sp>
        <p:nvSpPr>
          <p:cNvPr id="3" name="Rectangle 2"/>
          <p:cNvSpPr/>
          <p:nvPr/>
        </p:nvSpPr>
        <p:spPr>
          <a:xfrm>
            <a:off x="5737225" y="4589463"/>
            <a:ext cx="3094038" cy="18653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59" name="Picture 2" descr="logo - GE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7100" y="4822825"/>
            <a:ext cx="25685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7560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582613" y="503237"/>
            <a:ext cx="7645400" cy="1131879"/>
          </a:xfrm>
        </p:spPr>
        <p:txBody>
          <a:bodyPr rtlCol="0">
            <a:noAutofit/>
          </a:bodyPr>
          <a:lstStyle/>
          <a:p>
            <a:pPr eaLnBrk="1" fontAlgn="auto" hangingPunct="1">
              <a:spcAft>
                <a:spcPts val="0"/>
              </a:spcAft>
              <a:defRPr/>
            </a:pPr>
            <a:r>
              <a:rPr lang="en-US" sz="2600" dirty="0">
                <a:solidFill>
                  <a:schemeClr val="accent2">
                    <a:lumMod val="75000"/>
                    <a:lumOff val="25000"/>
                  </a:schemeClr>
                </a:solidFill>
                <a:ea typeface="ＭＳ Ｐゴシック" charset="0"/>
                <a:cs typeface="ＭＳ Ｐゴシック" charset="0"/>
              </a:rPr>
              <a:t>Goal 2: </a:t>
            </a:r>
            <a:r>
              <a:rPr lang="en-US" sz="2600" dirty="0">
                <a:ea typeface="ＭＳ Ｐゴシック" charset="0"/>
                <a:cs typeface="ＭＳ Ｐゴシック" charset="0"/>
              </a:rPr>
              <a:t>All young Australians become successful learners, confident and creative individuals, </a:t>
            </a:r>
            <a:r>
              <a:rPr lang="en-US" sz="2600" dirty="0" smtClean="0">
                <a:ea typeface="ＭＳ Ｐゴシック" charset="0"/>
                <a:cs typeface="ＭＳ Ｐゴシック" charset="0"/>
              </a:rPr>
              <a:t>and active and </a:t>
            </a:r>
            <a:r>
              <a:rPr lang="en-US" sz="2600" dirty="0">
                <a:ea typeface="ＭＳ Ｐゴシック" charset="0"/>
                <a:cs typeface="ＭＳ Ｐゴシック" charset="0"/>
              </a:rPr>
              <a:t>informed citizens</a:t>
            </a:r>
            <a:endParaRPr lang="en-GB" sz="2600" dirty="0">
              <a:ea typeface="ＭＳ Ｐゴシック" charset="0"/>
              <a:cs typeface="ＭＳ Ｐゴシック" charset="0"/>
            </a:endParaRPr>
          </a:p>
        </p:txBody>
      </p:sp>
      <p:sp>
        <p:nvSpPr>
          <p:cNvPr id="20483" name="Rectangle 4"/>
          <p:cNvSpPr>
            <a:spLocks noChangeArrowheads="1"/>
          </p:cNvSpPr>
          <p:nvPr/>
        </p:nvSpPr>
        <p:spPr bwMode="auto">
          <a:xfrm>
            <a:off x="1187450" y="6330950"/>
            <a:ext cx="684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a:t>2008 </a:t>
            </a:r>
            <a:r>
              <a:rPr lang="en-GB" sz="1600" i="1">
                <a:solidFill>
                  <a:schemeClr val="bg2"/>
                </a:solidFill>
                <a:hlinkClick r:id="rId3"/>
              </a:rPr>
              <a:t>Melbourne Declaration on Educational Goals for Young Australians</a:t>
            </a:r>
            <a:r>
              <a:rPr lang="en-GB" sz="1600">
                <a:solidFill>
                  <a:schemeClr val="bg2"/>
                </a:solidFill>
              </a:rPr>
              <a:t>.</a:t>
            </a:r>
          </a:p>
        </p:txBody>
      </p:sp>
      <p:pic>
        <p:nvPicPr>
          <p:cNvPr id="29708"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l="33757" t="24414" r="31543" b="10634"/>
          <a:stretch>
            <a:fillRect/>
          </a:stretch>
        </p:blipFill>
        <p:spPr bwMode="auto">
          <a:xfrm>
            <a:off x="3338513" y="2159000"/>
            <a:ext cx="2463800" cy="34575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555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338"/>
            <a:ext cx="7313613" cy="868362"/>
          </a:xfrm>
        </p:spPr>
        <p:txBody>
          <a:bodyPr rtlCol="0">
            <a:noAutofit/>
          </a:bodyPr>
          <a:lstStyle/>
          <a:p>
            <a:pPr lvl="1" eaLnBrk="1" fontAlgn="auto" hangingPunct="1">
              <a:spcAft>
                <a:spcPts val="0"/>
              </a:spcAft>
              <a:defRPr/>
            </a:pPr>
            <a:r>
              <a:rPr lang="en-AU" sz="3600" b="1" dirty="0">
                <a:solidFill>
                  <a:srgbClr val="AF0C0C"/>
                </a:solidFill>
                <a:latin typeface="Garamond" charset="0"/>
              </a:rPr>
              <a:t> </a:t>
            </a:r>
            <a:r>
              <a:rPr lang="en-AU" sz="3600" b="1" dirty="0" smtClean="0">
                <a:solidFill>
                  <a:srgbClr val="AF0C0C"/>
                </a:solidFill>
                <a:latin typeface="Garamond" charset="0"/>
              </a:rPr>
              <a:t>            </a:t>
            </a:r>
            <a:r>
              <a:rPr lang="en-AU" sz="2800" dirty="0" smtClean="0">
                <a:solidFill>
                  <a:srgbClr val="AF0C0C"/>
                </a:solidFill>
                <a:latin typeface="+mj-lt"/>
              </a:rPr>
              <a:t>Active and informed citizens:</a:t>
            </a:r>
            <a:endParaRPr lang="en-US" sz="2800" dirty="0">
              <a:solidFill>
                <a:srgbClr val="AF0C0C"/>
              </a:solidFill>
            </a:endParaRPr>
          </a:p>
        </p:txBody>
      </p:sp>
      <p:sp>
        <p:nvSpPr>
          <p:cNvPr id="21507" name="Content Placeholder 2"/>
          <p:cNvSpPr>
            <a:spLocks noGrp="1"/>
          </p:cNvSpPr>
          <p:nvPr>
            <p:ph idx="1"/>
          </p:nvPr>
        </p:nvSpPr>
        <p:spPr>
          <a:xfrm>
            <a:off x="576263" y="908050"/>
            <a:ext cx="8104187" cy="5584825"/>
          </a:xfrm>
        </p:spPr>
        <p:txBody>
          <a:bodyPr/>
          <a:lstStyle/>
          <a:p>
            <a:pPr marL="0" indent="0">
              <a:buFontTx/>
              <a:buNone/>
            </a:pPr>
            <a:endParaRPr lang="en-US" sz="2800" dirty="0">
              <a:latin typeface="Goudy Old Style" charset="0"/>
              <a:ea typeface="MS PGothic" charset="0"/>
            </a:endParaRPr>
          </a:p>
          <a:p>
            <a:pPr lvl="4"/>
            <a:r>
              <a:rPr lang="en-US" sz="2800" dirty="0" smtClean="0">
                <a:latin typeface="Goudy Old Style" charset="0"/>
                <a:ea typeface="MS PGothic" charset="0"/>
              </a:rPr>
              <a:t>are </a:t>
            </a:r>
            <a:r>
              <a:rPr lang="en-US" sz="2800" dirty="0">
                <a:latin typeface="Goudy Old Style" charset="0"/>
                <a:ea typeface="MS PGothic" charset="0"/>
              </a:rPr>
              <a:t>committed to national values of democracy, equity and justice, and participate in Australia’s civic life</a:t>
            </a:r>
          </a:p>
          <a:p>
            <a:pPr marL="0" indent="0"/>
            <a:r>
              <a:rPr lang="en-US" sz="2800" dirty="0" smtClean="0">
                <a:latin typeface="Goudy Old Style" charset="0"/>
                <a:ea typeface="MS PGothic" charset="0"/>
              </a:rPr>
              <a:t> are </a:t>
            </a:r>
            <a:r>
              <a:rPr lang="en-US" sz="2800" dirty="0">
                <a:latin typeface="Goudy Old Style" charset="0"/>
                <a:ea typeface="MS PGothic" charset="0"/>
              </a:rPr>
              <a:t>able to relate to and communicate across cultures</a:t>
            </a:r>
          </a:p>
          <a:p>
            <a:pPr marL="0" indent="0"/>
            <a:r>
              <a:rPr lang="en-US" sz="2800" dirty="0" smtClean="0">
                <a:latin typeface="Goudy Old Style" charset="0"/>
                <a:ea typeface="MS PGothic" charset="0"/>
              </a:rPr>
              <a:t> work </a:t>
            </a:r>
            <a:r>
              <a:rPr lang="en-US" sz="2800" dirty="0">
                <a:latin typeface="Goudy Old Style" charset="0"/>
                <a:ea typeface="MS PGothic" charset="0"/>
              </a:rPr>
              <a:t>for the common good, in particular sustaining and improving natural and social environments</a:t>
            </a:r>
          </a:p>
          <a:p>
            <a:pPr marL="0" indent="0"/>
            <a:r>
              <a:rPr lang="en-US" sz="2800" dirty="0" smtClean="0">
                <a:latin typeface="Goudy Old Style" charset="0"/>
                <a:ea typeface="MS PGothic" charset="0"/>
              </a:rPr>
              <a:t> are </a:t>
            </a:r>
            <a:r>
              <a:rPr lang="en-US" sz="2800" dirty="0">
                <a:latin typeface="Goudy Old Style" charset="0"/>
                <a:ea typeface="MS PGothic" charset="0"/>
              </a:rPr>
              <a:t>responsible global and local citizens.</a:t>
            </a:r>
          </a:p>
          <a:p>
            <a:pPr marL="0" indent="0"/>
            <a:r>
              <a:rPr lang="en-US" sz="2800" dirty="0" smtClean="0">
                <a:latin typeface="Goudy Old Style" charset="0"/>
                <a:ea typeface="MS PGothic" charset="0"/>
              </a:rPr>
              <a:t> act </a:t>
            </a:r>
            <a:r>
              <a:rPr lang="en-US" sz="2800" dirty="0">
                <a:latin typeface="Goudy Old Style" charset="0"/>
                <a:ea typeface="MS PGothic" charset="0"/>
              </a:rPr>
              <a:t>with moral and ethical integrity</a:t>
            </a:r>
          </a:p>
          <a:p>
            <a:pPr marL="0" indent="0"/>
            <a:endParaRPr lang="en-US" sz="2800" dirty="0">
              <a:latin typeface="Goudy Old Style" charset="0"/>
              <a:ea typeface="MS PGothic" charset="0"/>
            </a:endParaRPr>
          </a:p>
          <a:p>
            <a:pPr marL="0" indent="0" eaLnBrk="1" hangingPunct="1">
              <a:buFontTx/>
              <a:buNone/>
            </a:pPr>
            <a:endParaRPr lang="en-US" sz="2600" dirty="0">
              <a:latin typeface="Goudy Old Style" charset="0"/>
              <a:ea typeface="MS PGothic" charset="0"/>
            </a:endParaRPr>
          </a:p>
        </p:txBody>
      </p:sp>
      <p:pic>
        <p:nvPicPr>
          <p:cNvPr id="4"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l="33757" t="24414" r="31543" b="10634"/>
          <a:stretch>
            <a:fillRect/>
          </a:stretch>
        </p:blipFill>
        <p:spPr bwMode="auto">
          <a:xfrm>
            <a:off x="265113" y="652320"/>
            <a:ext cx="1419035" cy="199014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0756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88913"/>
            <a:ext cx="8229600" cy="847634"/>
          </a:xfrm>
        </p:spPr>
        <p:txBody>
          <a:bodyPr rtlCol="0">
            <a:noAutofit/>
          </a:bodyPr>
          <a:lstStyle/>
          <a:p>
            <a:pPr eaLnBrk="1" fontAlgn="auto" hangingPunct="1">
              <a:spcAft>
                <a:spcPts val="0"/>
              </a:spcAft>
              <a:defRPr/>
            </a:pPr>
            <a:r>
              <a:rPr lang="en-AU" sz="3600" dirty="0">
                <a:solidFill>
                  <a:schemeClr val="accent2">
                    <a:lumMod val="75000"/>
                    <a:lumOff val="25000"/>
                  </a:schemeClr>
                </a:solidFill>
              </a:rPr>
              <a:t>AC: 3 Cross curriculum priorities</a:t>
            </a:r>
          </a:p>
        </p:txBody>
      </p:sp>
      <p:pic>
        <p:nvPicPr>
          <p:cNvPr id="22531" name="Picture 3" descr="Aboriginal and Torres Strait Islander fla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5025" y="1468438"/>
            <a:ext cx="29972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MP900431317[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3050" y="1468438"/>
            <a:ext cx="2159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MP900427809[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163" y="1468438"/>
            <a:ext cx="28448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536575" y="4133850"/>
            <a:ext cx="259238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fontAlgn="auto" hangingPunct="1">
              <a:spcBef>
                <a:spcPct val="50000"/>
              </a:spcBef>
              <a:spcAft>
                <a:spcPts val="0"/>
              </a:spcAft>
              <a:defRPr/>
            </a:pPr>
            <a:r>
              <a:rPr lang="en-AU" b="1" dirty="0">
                <a:latin typeface="Calibri"/>
                <a:cs typeface="Calibri"/>
              </a:rPr>
              <a:t>Sustainability:</a:t>
            </a:r>
            <a:r>
              <a:rPr lang="en-AU" dirty="0">
                <a:latin typeface="Calibri"/>
                <a:cs typeface="Calibri"/>
              </a:rPr>
              <a:t> </a:t>
            </a:r>
          </a:p>
          <a:p>
            <a:pPr eaLnBrk="1" fontAlgn="auto" hangingPunct="1">
              <a:lnSpc>
                <a:spcPct val="50000"/>
              </a:lnSpc>
              <a:spcBef>
                <a:spcPct val="50000"/>
              </a:spcBef>
              <a:spcAft>
                <a:spcPts val="0"/>
              </a:spcAft>
              <a:buFontTx/>
              <a:buChar char="-"/>
              <a:defRPr/>
            </a:pPr>
            <a:r>
              <a:rPr lang="en-AU" dirty="0">
                <a:latin typeface="Calibri"/>
                <a:cs typeface="Calibri"/>
              </a:rPr>
              <a:t> environmental </a:t>
            </a:r>
          </a:p>
          <a:p>
            <a:pPr eaLnBrk="1" fontAlgn="auto" hangingPunct="1">
              <a:lnSpc>
                <a:spcPct val="50000"/>
              </a:lnSpc>
              <a:spcBef>
                <a:spcPct val="50000"/>
              </a:spcBef>
              <a:spcAft>
                <a:spcPts val="0"/>
              </a:spcAft>
              <a:buFontTx/>
              <a:buChar char="-"/>
              <a:defRPr/>
            </a:pPr>
            <a:r>
              <a:rPr lang="en-AU" dirty="0">
                <a:latin typeface="Calibri"/>
                <a:cs typeface="Calibri"/>
              </a:rPr>
              <a:t> social </a:t>
            </a:r>
          </a:p>
          <a:p>
            <a:pPr eaLnBrk="1" fontAlgn="auto" hangingPunct="1">
              <a:lnSpc>
                <a:spcPct val="50000"/>
              </a:lnSpc>
              <a:spcBef>
                <a:spcPct val="50000"/>
              </a:spcBef>
              <a:spcAft>
                <a:spcPts val="0"/>
              </a:spcAft>
              <a:buFontTx/>
              <a:buChar char="-"/>
              <a:defRPr/>
            </a:pPr>
            <a:r>
              <a:rPr lang="en-AU" dirty="0">
                <a:latin typeface="Calibri"/>
                <a:cs typeface="Calibri"/>
              </a:rPr>
              <a:t> political</a:t>
            </a:r>
          </a:p>
        </p:txBody>
      </p:sp>
      <p:sp>
        <p:nvSpPr>
          <p:cNvPr id="33799" name="Text Box 7"/>
          <p:cNvSpPr txBox="1">
            <a:spLocks noChangeArrowheads="1"/>
          </p:cNvSpPr>
          <p:nvPr/>
        </p:nvSpPr>
        <p:spPr bwMode="auto">
          <a:xfrm>
            <a:off x="2846665" y="4222750"/>
            <a:ext cx="34176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fontAlgn="auto" hangingPunct="1">
              <a:spcBef>
                <a:spcPct val="50000"/>
              </a:spcBef>
              <a:spcAft>
                <a:spcPts val="0"/>
              </a:spcAft>
              <a:defRPr/>
            </a:pPr>
            <a:r>
              <a:rPr lang="en-AU" dirty="0">
                <a:latin typeface="Calibri"/>
                <a:cs typeface="Calibri"/>
              </a:rPr>
              <a:t>Aboriginal and Torres Strait Islander Histories and Cultures</a:t>
            </a:r>
          </a:p>
        </p:txBody>
      </p:sp>
      <p:sp>
        <p:nvSpPr>
          <p:cNvPr id="22536" name="Text Box 8"/>
          <p:cNvSpPr txBox="1">
            <a:spLocks noChangeArrowheads="1"/>
          </p:cNvSpPr>
          <p:nvPr/>
        </p:nvSpPr>
        <p:spPr bwMode="auto">
          <a:xfrm>
            <a:off x="6264275" y="4278313"/>
            <a:ext cx="2411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9pPr>
          </a:lstStyle>
          <a:p>
            <a:pPr algn="ctr">
              <a:spcBef>
                <a:spcPct val="50000"/>
              </a:spcBef>
            </a:pPr>
            <a:r>
              <a:rPr lang="en-AU" sz="1800" dirty="0">
                <a:latin typeface="Calibri"/>
                <a:cs typeface="Calibri"/>
              </a:rPr>
              <a:t>Asia and Australia</a:t>
            </a:r>
            <a:r>
              <a:rPr lang="ja-JP" altLang="en-AU" sz="1800" dirty="0">
                <a:latin typeface="Calibri"/>
                <a:cs typeface="Calibri"/>
              </a:rPr>
              <a:t>’</a:t>
            </a:r>
            <a:r>
              <a:rPr lang="en-AU" altLang="ja-JP" sz="1800" dirty="0">
                <a:latin typeface="Calibri"/>
                <a:cs typeface="Calibri"/>
              </a:rPr>
              <a:t>s Engagement with Asia</a:t>
            </a:r>
            <a:endParaRPr lang="en-AU" sz="1800" dirty="0">
              <a:latin typeface="Calibri"/>
              <a:cs typeface="Calibri"/>
            </a:endParaRPr>
          </a:p>
        </p:txBody>
      </p:sp>
      <p:pic>
        <p:nvPicPr>
          <p:cNvPr id="22537" name="Picture 13" descr="ACARA_Logo"/>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35375" y="5978525"/>
            <a:ext cx="5508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7586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14404" y="287337"/>
            <a:ext cx="7313613" cy="868363"/>
          </a:xfrm>
        </p:spPr>
        <p:txBody>
          <a:bodyPr/>
          <a:lstStyle/>
          <a:p>
            <a:pPr marL="342900" indent="-342900" eaLnBrk="1" hangingPunct="1"/>
            <a:r>
              <a:rPr lang="en-AU" sz="3600" b="1">
                <a:solidFill>
                  <a:srgbClr val="AF0C0C"/>
                </a:solidFill>
                <a:latin typeface="Garamond" charset="0"/>
              </a:rPr>
              <a:t>         </a:t>
            </a:r>
            <a:endParaRPr lang="en-US" sz="3600">
              <a:solidFill>
                <a:srgbClr val="AF0C0C"/>
              </a:solidFill>
              <a:latin typeface="Goudy Old Style" charset="0"/>
            </a:endParaRPr>
          </a:p>
        </p:txBody>
      </p:sp>
      <p:sp>
        <p:nvSpPr>
          <p:cNvPr id="39938" name="Content Placeholder 2"/>
          <p:cNvSpPr>
            <a:spLocks noGrp="1"/>
          </p:cNvSpPr>
          <p:nvPr>
            <p:ph idx="1"/>
          </p:nvPr>
        </p:nvSpPr>
        <p:spPr>
          <a:xfrm>
            <a:off x="4425950" y="414341"/>
            <a:ext cx="4476750" cy="5584825"/>
          </a:xfrm>
        </p:spPr>
        <p:txBody>
          <a:bodyPr/>
          <a:lstStyle/>
          <a:p>
            <a:pPr marL="0" indent="0">
              <a:lnSpc>
                <a:spcPct val="90000"/>
              </a:lnSpc>
              <a:buFontTx/>
              <a:buNone/>
            </a:pPr>
            <a:endParaRPr lang="en-US">
              <a:latin typeface="Arial" charset="0"/>
              <a:ea typeface="MS PGothic" charset="0"/>
              <a:cs typeface="MS PGothic" charset="0"/>
            </a:endParaRPr>
          </a:p>
          <a:p>
            <a:pPr marL="0" indent="0">
              <a:lnSpc>
                <a:spcPct val="90000"/>
              </a:lnSpc>
              <a:buFontTx/>
              <a:buNone/>
            </a:pPr>
            <a:r>
              <a:rPr lang="en-US">
                <a:latin typeface="Goudy Old Style" charset="0"/>
                <a:ea typeface="MS PGothic" charset="0"/>
                <a:cs typeface="MS PGothic" charset="0"/>
              </a:rPr>
              <a:t>Interconnectedness – here in Australia and beyond</a:t>
            </a:r>
            <a:br>
              <a:rPr lang="en-US">
                <a:latin typeface="Goudy Old Style" charset="0"/>
                <a:ea typeface="MS PGothic" charset="0"/>
                <a:cs typeface="MS PGothic" charset="0"/>
              </a:rPr>
            </a:br>
            <a:endParaRPr lang="en-US">
              <a:latin typeface="Goudy Old Style" charset="0"/>
              <a:ea typeface="MS PGothic" charset="0"/>
              <a:cs typeface="MS PGothic" charset="0"/>
            </a:endParaRPr>
          </a:p>
          <a:p>
            <a:pPr marL="0" indent="0">
              <a:lnSpc>
                <a:spcPct val="90000"/>
              </a:lnSpc>
              <a:buFontTx/>
              <a:buNone/>
            </a:pPr>
            <a:r>
              <a:rPr lang="en-US">
                <a:latin typeface="Goudy Old Style" charset="0"/>
                <a:ea typeface="MS PGothic" charset="0"/>
                <a:cs typeface="MS PGothic" charset="0"/>
              </a:rPr>
              <a:t>Diversity – being culturally competent, valuing the lives and stories of others</a:t>
            </a:r>
          </a:p>
          <a:p>
            <a:pPr marL="0" indent="0">
              <a:lnSpc>
                <a:spcPct val="90000"/>
              </a:lnSpc>
              <a:buFontTx/>
              <a:buNone/>
            </a:pPr>
            <a:endParaRPr lang="en-US">
              <a:latin typeface="Goudy Old Style" charset="0"/>
              <a:ea typeface="MS PGothic" charset="0"/>
              <a:cs typeface="MS PGothic" charset="0"/>
            </a:endParaRPr>
          </a:p>
          <a:p>
            <a:pPr marL="0" indent="0">
              <a:lnSpc>
                <a:spcPct val="90000"/>
              </a:lnSpc>
              <a:buFontTx/>
              <a:buNone/>
            </a:pPr>
            <a:r>
              <a:rPr lang="en-US">
                <a:latin typeface="Goudy Old Style" charset="0"/>
                <a:ea typeface="MS PGothic" charset="0"/>
                <a:cs typeface="MS PGothic" charset="0"/>
              </a:rPr>
              <a:t>Taking informed action for the future</a:t>
            </a:r>
          </a:p>
          <a:p>
            <a:pPr marL="0" indent="0">
              <a:lnSpc>
                <a:spcPct val="90000"/>
              </a:lnSpc>
              <a:buFontTx/>
              <a:buNone/>
            </a:pPr>
            <a:endParaRPr lang="en-US">
              <a:latin typeface="Arial" charset="0"/>
              <a:ea typeface="MS PGothic" charset="0"/>
              <a:cs typeface="MS PGothic" charset="0"/>
            </a:endParaRPr>
          </a:p>
          <a:p>
            <a:pPr marL="0" indent="0">
              <a:lnSpc>
                <a:spcPct val="90000"/>
              </a:lnSpc>
              <a:buFontTx/>
              <a:buNone/>
            </a:pPr>
            <a:endParaRPr lang="en-US">
              <a:latin typeface="Arial" charset="0"/>
              <a:ea typeface="MS PGothic" charset="0"/>
              <a:cs typeface="MS PGothic" charset="0"/>
            </a:endParaRPr>
          </a:p>
          <a:p>
            <a:pPr marL="0" indent="0" eaLnBrk="1" hangingPunct="1">
              <a:lnSpc>
                <a:spcPct val="90000"/>
              </a:lnSpc>
              <a:buFontTx/>
              <a:buNone/>
            </a:pPr>
            <a:endParaRPr lang="en-US" sz="2600">
              <a:latin typeface="Arial" charset="0"/>
              <a:ea typeface="MS PGothic" charset="0"/>
              <a:cs typeface="MS PGothic" charset="0"/>
            </a:endParaRPr>
          </a:p>
        </p:txBody>
      </p:sp>
      <p:pic>
        <p:nvPicPr>
          <p:cNvPr id="39939" name="Picture 4" descr="3403299524_55067b46dc_o.jpg">
            <a:hlinkClick r:id="rId3"/>
          </p:cNvPr>
          <p:cNvPicPr>
            <a:picLocks noChangeAspect="1"/>
          </p:cNvPicPr>
          <p:nvPr/>
        </p:nvPicPr>
        <p:blipFill>
          <a:blip r:embed="rId4" cstate="email">
            <a:extLst>
              <a:ext uri="{28A0092B-C50C-407E-A947-70E740481C1C}">
                <a14:useLocalDpi xmlns:a14="http://schemas.microsoft.com/office/drawing/2010/main"/>
              </a:ext>
            </a:extLst>
          </a:blip>
          <a:srcRect l="22308" r="37271"/>
          <a:stretch>
            <a:fillRect/>
          </a:stretch>
        </p:blipFill>
        <p:spPr bwMode="auto">
          <a:xfrm>
            <a:off x="0" y="0"/>
            <a:ext cx="415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6478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102350" y="320675"/>
            <a:ext cx="2627313"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AU" sz="3200" dirty="0">
                <a:solidFill>
                  <a:schemeClr val="bg1"/>
                </a:solidFill>
                <a:latin typeface="+mj-lt"/>
                <a:ea typeface="ＭＳ Ｐゴシック" charset="0"/>
                <a:cs typeface="ＭＳ Ｐゴシック" charset="0"/>
              </a:rPr>
              <a:t>m</a:t>
            </a:r>
            <a:r>
              <a:rPr lang="en-AU" sz="3200" dirty="0" smtClean="0">
                <a:solidFill>
                  <a:schemeClr val="bg1"/>
                </a:solidFill>
                <a:latin typeface="+mj-lt"/>
                <a:ea typeface="ＭＳ Ｐゴシック" charset="0"/>
                <a:cs typeface="ＭＳ Ｐゴシック" charset="0"/>
              </a:rPr>
              <a:t>orning tea</a:t>
            </a:r>
            <a:endParaRPr lang="en-AU" sz="3200" dirty="0">
              <a:solidFill>
                <a:schemeClr val="bg1"/>
              </a:solidFill>
              <a:latin typeface="+mj-lt"/>
              <a:ea typeface="ＭＳ Ｐゴシック" charset="0"/>
              <a:cs typeface="ＭＳ Ｐゴシック" charset="0"/>
            </a:endParaRPr>
          </a:p>
        </p:txBody>
      </p:sp>
      <p:pic>
        <p:nvPicPr>
          <p:cNvPr id="3" name="Picture 2" descr="DSC_178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7489236"/>
          </a:xfrm>
          <a:prstGeom prst="rect">
            <a:avLst/>
          </a:prstGeom>
        </p:spPr>
      </p:pic>
      <p:sp>
        <p:nvSpPr>
          <p:cNvPr id="4" name="TextBox 3"/>
          <p:cNvSpPr txBox="1"/>
          <p:nvPr/>
        </p:nvSpPr>
        <p:spPr>
          <a:xfrm>
            <a:off x="481744" y="6116443"/>
            <a:ext cx="2626022" cy="584776"/>
          </a:xfrm>
          <a:prstGeom prst="rect">
            <a:avLst/>
          </a:prstGeom>
          <a:noFill/>
        </p:spPr>
        <p:txBody>
          <a:bodyPr wrap="square" rtlCol="0">
            <a:spAutoFit/>
          </a:bodyPr>
          <a:lstStyle/>
          <a:p>
            <a:r>
              <a:rPr lang="en-US" sz="3200" dirty="0" smtClean="0">
                <a:solidFill>
                  <a:schemeClr val="bg1"/>
                </a:solidFill>
              </a:rPr>
              <a:t>Morning tea</a:t>
            </a:r>
            <a:endParaRPr lang="en-US" sz="3200" dirty="0">
              <a:solidFill>
                <a:schemeClr val="bg1"/>
              </a:solidFill>
            </a:endParaRPr>
          </a:p>
        </p:txBody>
      </p:sp>
    </p:spTree>
    <p:extLst>
      <p:ext uri="{BB962C8B-B14F-4D97-AF65-F5344CB8AC3E}">
        <p14:creationId xmlns:p14="http://schemas.microsoft.com/office/powerpoint/2010/main" val="40253995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73" y="887799"/>
            <a:ext cx="3359162" cy="707886"/>
          </a:xfrm>
          <a:prstGeom prst="rect">
            <a:avLst/>
          </a:prstGeom>
          <a:noFill/>
        </p:spPr>
        <p:txBody>
          <a:bodyPr wrap="square" rtlCol="0">
            <a:spAutoFit/>
          </a:bodyPr>
          <a:lstStyle/>
          <a:p>
            <a:r>
              <a:rPr lang="en-US" sz="4000" dirty="0" smtClean="0">
                <a:solidFill>
                  <a:srgbClr val="C00000"/>
                </a:solidFill>
              </a:rPr>
              <a:t>The Election</a:t>
            </a:r>
            <a:endParaRPr lang="en-US" sz="4000" dirty="0">
              <a:solidFill>
                <a:srgbClr val="C00000"/>
              </a:solidFill>
            </a:endParaRPr>
          </a:p>
        </p:txBody>
      </p:sp>
      <p:pic>
        <p:nvPicPr>
          <p:cNvPr id="3" name="Picture 2" descr="45 Voting in Indonesia, Josh Estey, AusAID .jp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737" y="364982"/>
            <a:ext cx="4048860" cy="6073290"/>
          </a:xfrm>
          <a:prstGeom prst="rect">
            <a:avLst/>
          </a:prstGeom>
        </p:spPr>
      </p:pic>
    </p:spTree>
    <p:extLst>
      <p:ext uri="{BB962C8B-B14F-4D97-AF65-F5344CB8AC3E}">
        <p14:creationId xmlns:p14="http://schemas.microsoft.com/office/powerpoint/2010/main" val="27953308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338"/>
            <a:ext cx="7313613" cy="620712"/>
          </a:xfrm>
        </p:spPr>
        <p:txBody>
          <a:bodyPr rtlCol="0">
            <a:noAutofit/>
          </a:bodyPr>
          <a:lstStyle/>
          <a:p>
            <a:pPr lvl="1" eaLnBrk="1" fontAlgn="auto" hangingPunct="1">
              <a:spcAft>
                <a:spcPts val="0"/>
              </a:spcAft>
              <a:defRPr/>
            </a:pPr>
            <a:r>
              <a:rPr lang="en-AU" sz="3600" b="1" dirty="0">
                <a:solidFill>
                  <a:srgbClr val="AF0C0C"/>
                </a:solidFill>
                <a:latin typeface="Garamond" charset="0"/>
              </a:rPr>
              <a:t> </a:t>
            </a:r>
            <a:r>
              <a:rPr lang="en-AU" sz="3600" b="1" dirty="0" smtClean="0">
                <a:solidFill>
                  <a:srgbClr val="AF0C0C"/>
                </a:solidFill>
                <a:latin typeface="Garamond" charset="0"/>
              </a:rPr>
              <a:t>            </a:t>
            </a:r>
            <a:r>
              <a:rPr lang="en-AU" sz="2800" dirty="0" smtClean="0">
                <a:solidFill>
                  <a:srgbClr val="AF0C0C"/>
                </a:solidFill>
                <a:latin typeface="+mj-lt"/>
              </a:rPr>
              <a:t>Curriculum links:</a:t>
            </a:r>
            <a:endParaRPr lang="en-US" sz="2800" dirty="0">
              <a:solidFill>
                <a:srgbClr val="AF0C0C"/>
              </a:solidFill>
            </a:endParaRPr>
          </a:p>
        </p:txBody>
      </p:sp>
      <p:sp>
        <p:nvSpPr>
          <p:cNvPr id="21507" name="Content Placeholder 2"/>
          <p:cNvSpPr>
            <a:spLocks noGrp="1"/>
          </p:cNvSpPr>
          <p:nvPr>
            <p:ph idx="1"/>
          </p:nvPr>
        </p:nvSpPr>
        <p:spPr>
          <a:xfrm>
            <a:off x="576263" y="1201601"/>
            <a:ext cx="8104187" cy="5291274"/>
          </a:xfrm>
        </p:spPr>
        <p:txBody>
          <a:bodyPr>
            <a:normAutofit/>
          </a:bodyPr>
          <a:lstStyle/>
          <a:p>
            <a:pPr marL="0" indent="0">
              <a:buNone/>
            </a:pPr>
            <a:endParaRPr lang="en-US" sz="2800" dirty="0">
              <a:latin typeface="Goudy Old Style" charset="0"/>
              <a:ea typeface="MS PGothic" charset="0"/>
            </a:endParaRPr>
          </a:p>
          <a:p>
            <a:pPr marL="0" indent="0">
              <a:buNone/>
            </a:pPr>
            <a:r>
              <a:rPr lang="en-US" sz="2000" b="1" dirty="0" smtClean="0"/>
              <a:t>Year 3 Civics and Citizenship: </a:t>
            </a:r>
            <a:r>
              <a:rPr lang="en-AU" sz="2000" dirty="0"/>
              <a:t>How and why decisions are made democratically in </a:t>
            </a:r>
            <a:r>
              <a:rPr lang="en-AU" sz="2000" dirty="0" smtClean="0"/>
              <a:t>communities.</a:t>
            </a:r>
            <a:endParaRPr lang="en-US" sz="2000" dirty="0" smtClean="0"/>
          </a:p>
          <a:p>
            <a:pPr marL="0" indent="0">
              <a:buNone/>
            </a:pPr>
            <a:r>
              <a:rPr lang="en-US" sz="2000" b="1" dirty="0" smtClean="0"/>
              <a:t>Year 5 Geography: </a:t>
            </a:r>
            <a:r>
              <a:rPr lang="en-AU" sz="2000" dirty="0"/>
              <a:t>The influence of people, including Aboriginal and Torres Strait Islander Peoples, on the environmental characteristics of Australian </a:t>
            </a:r>
            <a:r>
              <a:rPr lang="en-AU" sz="2000" dirty="0" smtClean="0"/>
              <a:t>places</a:t>
            </a:r>
          </a:p>
          <a:p>
            <a:pPr marL="0" indent="0">
              <a:buNone/>
            </a:pPr>
            <a:r>
              <a:rPr lang="en-US" sz="2000" b="1" dirty="0" smtClean="0"/>
              <a:t>Year 10</a:t>
            </a:r>
            <a:r>
              <a:rPr lang="en-US" sz="2000" b="1" dirty="0"/>
              <a:t> </a:t>
            </a:r>
            <a:r>
              <a:rPr lang="en-US" sz="2000" b="1" dirty="0" smtClean="0"/>
              <a:t>History: </a:t>
            </a:r>
            <a:r>
              <a:rPr lang="en-US" sz="2000" i="1" dirty="0" smtClean="0"/>
              <a:t>The environment movement </a:t>
            </a:r>
            <a:r>
              <a:rPr lang="en-AU" sz="2000" dirty="0"/>
              <a:t>The intensification of environmental effects in the twentieth century as a result of population increase, urbanisation, increasing industrial production and </a:t>
            </a:r>
            <a:r>
              <a:rPr lang="en-AU" sz="2000" dirty="0" smtClean="0"/>
              <a:t>trade</a:t>
            </a:r>
            <a:endParaRPr lang="en-US" sz="2000" dirty="0" smtClean="0">
              <a:latin typeface="Goudy Old Style" charset="0"/>
              <a:ea typeface="MS PGothic" charset="0"/>
            </a:endParaRPr>
          </a:p>
        </p:txBody>
      </p:sp>
    </p:spTree>
    <p:extLst>
      <p:ext uri="{BB962C8B-B14F-4D97-AF65-F5344CB8AC3E}">
        <p14:creationId xmlns:p14="http://schemas.microsoft.com/office/powerpoint/2010/main" val="557170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625" y="-160338"/>
            <a:ext cx="9282113"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4"/>
          <p:cNvSpPr txBox="1">
            <a:spLocks noChangeArrowheads="1"/>
          </p:cNvSpPr>
          <p:nvPr/>
        </p:nvSpPr>
        <p:spPr bwMode="auto">
          <a:xfrm>
            <a:off x="320675" y="6049963"/>
            <a:ext cx="8716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oudy Old Style" charset="0"/>
                <a:ea typeface="ＭＳ Ｐゴシック" charset="0"/>
                <a:cs typeface="ＭＳ Ｐゴシック" charset="0"/>
              </a:defRPr>
            </a:lvl1pPr>
            <a:lvl2pPr marL="742950" indent="-285750" eaLnBrk="0" hangingPunct="0">
              <a:defRPr sz="2400">
                <a:solidFill>
                  <a:schemeClr val="tx1"/>
                </a:solidFill>
                <a:latin typeface="Goudy Old Style" charset="0"/>
                <a:ea typeface="ＭＳ Ｐゴシック" charset="0"/>
              </a:defRPr>
            </a:lvl2pPr>
            <a:lvl3pPr marL="1143000" indent="-228600" eaLnBrk="0" hangingPunct="0">
              <a:defRPr sz="2400">
                <a:solidFill>
                  <a:schemeClr val="tx1"/>
                </a:solidFill>
                <a:latin typeface="Goudy Old Style" charset="0"/>
                <a:ea typeface="ＭＳ Ｐゴシック" charset="0"/>
              </a:defRPr>
            </a:lvl3pPr>
            <a:lvl4pPr marL="1600200" indent="-228600" eaLnBrk="0" hangingPunct="0">
              <a:defRPr sz="2400">
                <a:solidFill>
                  <a:schemeClr val="tx1"/>
                </a:solidFill>
                <a:latin typeface="Goudy Old Style" charset="0"/>
                <a:ea typeface="ＭＳ Ｐゴシック" charset="0"/>
              </a:defRPr>
            </a:lvl4pPr>
            <a:lvl5pPr marL="2057400" indent="-228600" eaLnBrk="0" hangingPunct="0">
              <a:defRPr sz="2400">
                <a:solidFill>
                  <a:schemeClr val="tx1"/>
                </a:solidFill>
                <a:latin typeface="Goudy Old Style" charset="0"/>
                <a:ea typeface="ＭＳ Ｐゴシック" charset="0"/>
              </a:defRPr>
            </a:lvl5pPr>
            <a:lvl6pPr marL="2514600" indent="-228600" eaLnBrk="0" fontAlgn="base" hangingPunct="0">
              <a:spcBef>
                <a:spcPct val="0"/>
              </a:spcBef>
              <a:spcAft>
                <a:spcPct val="0"/>
              </a:spcAft>
              <a:defRPr sz="2400">
                <a:solidFill>
                  <a:schemeClr val="tx1"/>
                </a:solidFill>
                <a:latin typeface="Goudy Old Style" charset="0"/>
                <a:ea typeface="ＭＳ Ｐゴシック" charset="0"/>
              </a:defRPr>
            </a:lvl6pPr>
            <a:lvl7pPr marL="2971800" indent="-228600" eaLnBrk="0" fontAlgn="base" hangingPunct="0">
              <a:spcBef>
                <a:spcPct val="0"/>
              </a:spcBef>
              <a:spcAft>
                <a:spcPct val="0"/>
              </a:spcAft>
              <a:defRPr sz="2400">
                <a:solidFill>
                  <a:schemeClr val="tx1"/>
                </a:solidFill>
                <a:latin typeface="Goudy Old Style" charset="0"/>
                <a:ea typeface="ＭＳ Ｐゴシック" charset="0"/>
              </a:defRPr>
            </a:lvl7pPr>
            <a:lvl8pPr marL="3429000" indent="-228600" eaLnBrk="0" fontAlgn="base" hangingPunct="0">
              <a:spcBef>
                <a:spcPct val="0"/>
              </a:spcBef>
              <a:spcAft>
                <a:spcPct val="0"/>
              </a:spcAft>
              <a:defRPr sz="2400">
                <a:solidFill>
                  <a:schemeClr val="tx1"/>
                </a:solidFill>
                <a:latin typeface="Goudy Old Style" charset="0"/>
                <a:ea typeface="ＭＳ Ｐゴシック" charset="0"/>
              </a:defRPr>
            </a:lvl8pPr>
            <a:lvl9pPr marL="3886200" indent="-228600" eaLnBrk="0" fontAlgn="base" hangingPunct="0">
              <a:spcBef>
                <a:spcPct val="0"/>
              </a:spcBef>
              <a:spcAft>
                <a:spcPct val="0"/>
              </a:spcAft>
              <a:defRPr sz="2400">
                <a:solidFill>
                  <a:schemeClr val="tx1"/>
                </a:solidFill>
                <a:latin typeface="Goudy Old Style" charset="0"/>
                <a:ea typeface="ＭＳ Ｐゴシック" charset="0"/>
              </a:defRPr>
            </a:lvl9pPr>
          </a:lstStyle>
          <a:p>
            <a:pPr eaLnBrk="1" hangingPunct="1"/>
            <a:r>
              <a:rPr lang="en-US" sz="1700"/>
              <a:t>Rockstrom, Sachs, Ohman &amp; Schmit-Traub (2013) </a:t>
            </a:r>
            <a:r>
              <a:rPr lang="en-US" sz="1700" i="1"/>
              <a:t>Sustainable Development &amp; Planetary Boundaries.</a:t>
            </a:r>
          </a:p>
          <a:p>
            <a:pPr eaLnBrk="1" hangingPunct="1"/>
            <a:r>
              <a:rPr lang="en-US" sz="1000">
                <a:hlinkClick r:id="rId3"/>
              </a:rPr>
              <a:t>http://www.post2015hlp.org/wp-content/uploads/2013/06/Rockstroem-Sachs-Oehman-Schmidt-Traub_Sustainable-Development-and-Planetary-Boundaries.pdf</a:t>
            </a:r>
            <a:endParaRPr lang="en-US" sz="1000"/>
          </a:p>
          <a:p>
            <a:pPr eaLnBrk="1" hangingPunct="1"/>
            <a:endParaRPr lang="en-US" sz="1000"/>
          </a:p>
        </p:txBody>
      </p:sp>
    </p:spTree>
    <p:extLst>
      <p:ext uri="{BB962C8B-B14F-4D97-AF65-F5344CB8AC3E}">
        <p14:creationId xmlns:p14="http://schemas.microsoft.com/office/powerpoint/2010/main" val="23601512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Screen shot 2014-05-28 at 2.03.00 PM.png">
            <a:hlinkClick r:id="rId2"/>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487363"/>
            <a:ext cx="83216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Box 4"/>
          <p:cNvSpPr txBox="1">
            <a:spLocks noChangeArrowheads="1"/>
          </p:cNvSpPr>
          <p:nvPr/>
        </p:nvSpPr>
        <p:spPr bwMode="auto">
          <a:xfrm>
            <a:off x="628650" y="5638800"/>
            <a:ext cx="783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oudy Old Style" charset="0"/>
                <a:ea typeface="ＭＳ Ｐゴシック" charset="0"/>
                <a:cs typeface="ＭＳ Ｐゴシック" charset="0"/>
              </a:defRPr>
            </a:lvl1pPr>
            <a:lvl2pPr marL="742950" indent="-285750" eaLnBrk="0" hangingPunct="0">
              <a:defRPr sz="2400">
                <a:solidFill>
                  <a:schemeClr val="tx1"/>
                </a:solidFill>
                <a:latin typeface="Goudy Old Style" charset="0"/>
                <a:ea typeface="ＭＳ Ｐゴシック" charset="0"/>
              </a:defRPr>
            </a:lvl2pPr>
            <a:lvl3pPr marL="1143000" indent="-228600" eaLnBrk="0" hangingPunct="0">
              <a:defRPr sz="2400">
                <a:solidFill>
                  <a:schemeClr val="tx1"/>
                </a:solidFill>
                <a:latin typeface="Goudy Old Style" charset="0"/>
                <a:ea typeface="ＭＳ Ｐゴシック" charset="0"/>
              </a:defRPr>
            </a:lvl3pPr>
            <a:lvl4pPr marL="1600200" indent="-228600" eaLnBrk="0" hangingPunct="0">
              <a:defRPr sz="2400">
                <a:solidFill>
                  <a:schemeClr val="tx1"/>
                </a:solidFill>
                <a:latin typeface="Goudy Old Style" charset="0"/>
                <a:ea typeface="ＭＳ Ｐゴシック" charset="0"/>
              </a:defRPr>
            </a:lvl4pPr>
            <a:lvl5pPr marL="2057400" indent="-228600" eaLnBrk="0" hangingPunct="0">
              <a:defRPr sz="2400">
                <a:solidFill>
                  <a:schemeClr val="tx1"/>
                </a:solidFill>
                <a:latin typeface="Goudy Old Style" charset="0"/>
                <a:ea typeface="ＭＳ Ｐゴシック" charset="0"/>
              </a:defRPr>
            </a:lvl5pPr>
            <a:lvl6pPr marL="2514600" indent="-228600" eaLnBrk="0" fontAlgn="base" hangingPunct="0">
              <a:spcBef>
                <a:spcPct val="0"/>
              </a:spcBef>
              <a:spcAft>
                <a:spcPct val="0"/>
              </a:spcAft>
              <a:defRPr sz="2400">
                <a:solidFill>
                  <a:schemeClr val="tx1"/>
                </a:solidFill>
                <a:latin typeface="Goudy Old Style" charset="0"/>
                <a:ea typeface="ＭＳ Ｐゴシック" charset="0"/>
              </a:defRPr>
            </a:lvl6pPr>
            <a:lvl7pPr marL="2971800" indent="-228600" eaLnBrk="0" fontAlgn="base" hangingPunct="0">
              <a:spcBef>
                <a:spcPct val="0"/>
              </a:spcBef>
              <a:spcAft>
                <a:spcPct val="0"/>
              </a:spcAft>
              <a:defRPr sz="2400">
                <a:solidFill>
                  <a:schemeClr val="tx1"/>
                </a:solidFill>
                <a:latin typeface="Goudy Old Style" charset="0"/>
                <a:ea typeface="ＭＳ Ｐゴシック" charset="0"/>
              </a:defRPr>
            </a:lvl7pPr>
            <a:lvl8pPr marL="3429000" indent="-228600" eaLnBrk="0" fontAlgn="base" hangingPunct="0">
              <a:spcBef>
                <a:spcPct val="0"/>
              </a:spcBef>
              <a:spcAft>
                <a:spcPct val="0"/>
              </a:spcAft>
              <a:defRPr sz="2400">
                <a:solidFill>
                  <a:schemeClr val="tx1"/>
                </a:solidFill>
                <a:latin typeface="Goudy Old Style" charset="0"/>
                <a:ea typeface="ＭＳ Ｐゴシック" charset="0"/>
              </a:defRPr>
            </a:lvl8pPr>
            <a:lvl9pPr marL="3886200" indent="-228600" eaLnBrk="0" fontAlgn="base" hangingPunct="0">
              <a:spcBef>
                <a:spcPct val="0"/>
              </a:spcBef>
              <a:spcAft>
                <a:spcPct val="0"/>
              </a:spcAft>
              <a:defRPr sz="2400">
                <a:solidFill>
                  <a:schemeClr val="tx1"/>
                </a:solidFill>
                <a:latin typeface="Goudy Old Style" charset="0"/>
                <a:ea typeface="ＭＳ Ｐゴシック" charset="0"/>
              </a:defRPr>
            </a:lvl9pPr>
          </a:lstStyle>
          <a:p>
            <a:pPr algn="ctr" eaLnBrk="1" hangingPunct="1"/>
            <a:r>
              <a:rPr lang="en-US" sz="1800"/>
              <a:t>http://www.chrisjordan.com/gallery/rtn </a:t>
            </a:r>
          </a:p>
          <a:p>
            <a:pPr algn="ctr" eaLnBrk="1" hangingPunct="1"/>
            <a:endParaRPr lang="en-US" sz="1800"/>
          </a:p>
        </p:txBody>
      </p:sp>
    </p:spTree>
    <p:extLst>
      <p:ext uri="{BB962C8B-B14F-4D97-AF65-F5344CB8AC3E}">
        <p14:creationId xmlns:p14="http://schemas.microsoft.com/office/powerpoint/2010/main" val="1036333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664669030"/>
              </p:ext>
            </p:extLst>
          </p:nvPr>
        </p:nvGraphicFramePr>
        <p:xfrm>
          <a:off x="378326" y="324241"/>
          <a:ext cx="8458284" cy="632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8639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2" descr="school boy at desk Laos.jpg"/>
          <p:cNvPicPr>
            <a:picLocks noGrp="1" noChangeAspect="1"/>
          </p:cNvPicPr>
          <p:nvPr>
            <p:ph idx="1"/>
          </p:nvPr>
        </p:nvPicPr>
        <p:blipFill>
          <a:blip r:embed="rId2" cstate="email">
            <a:extLst>
              <a:ext uri="{28A0092B-C50C-407E-A947-70E740481C1C}">
                <a14:useLocalDpi xmlns:a14="http://schemas.microsoft.com/office/drawing/2010/main"/>
              </a:ext>
            </a:extLst>
          </a:blip>
          <a:srcRect l="5566" r="5566" b="8273"/>
          <a:stretch>
            <a:fillRect/>
          </a:stretch>
        </p:blipFill>
        <p:spPr>
          <a:xfrm>
            <a:off x="0" y="0"/>
            <a:ext cx="4583113" cy="3152775"/>
          </a:xfrm>
        </p:spPr>
      </p:pic>
      <p:pic>
        <p:nvPicPr>
          <p:cNvPr id="16387" name="Picture 3" descr="4598015724_cfdce0cd63_o.jpg"/>
          <p:cNvPicPr>
            <a:picLocks noChangeAspect="1"/>
          </p:cNvPicPr>
          <p:nvPr/>
        </p:nvPicPr>
        <p:blipFill>
          <a:blip r:embed="rId3" cstate="email">
            <a:extLst>
              <a:ext uri="{28A0092B-C50C-407E-A947-70E740481C1C}">
                <a14:useLocalDpi xmlns:a14="http://schemas.microsoft.com/office/drawing/2010/main"/>
              </a:ext>
            </a:extLst>
          </a:blip>
          <a:srcRect l="12572" b="8273"/>
          <a:stretch>
            <a:fillRect/>
          </a:stretch>
        </p:blipFill>
        <p:spPr bwMode="auto">
          <a:xfrm>
            <a:off x="4583113" y="0"/>
            <a:ext cx="45815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world_hands.JPG"/>
          <p:cNvPicPr>
            <a:picLocks noChangeAspect="1"/>
          </p:cNvPicPr>
          <p:nvPr/>
        </p:nvPicPr>
        <p:blipFill>
          <a:blip r:embed="rId4" cstate="email">
            <a:extLst>
              <a:ext uri="{28A0092B-C50C-407E-A947-70E740481C1C}">
                <a14:useLocalDpi xmlns:a14="http://schemas.microsoft.com/office/drawing/2010/main"/>
              </a:ext>
            </a:extLst>
          </a:blip>
          <a:srcRect b="11778"/>
          <a:stretch>
            <a:fillRect/>
          </a:stretch>
        </p:blipFill>
        <p:spPr bwMode="auto">
          <a:xfrm>
            <a:off x="0" y="3152775"/>
            <a:ext cx="51101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DSCF1789.JPG"/>
          <p:cNvPicPr>
            <a:picLocks noChangeAspect="1"/>
          </p:cNvPicPr>
          <p:nvPr/>
        </p:nvPicPr>
        <p:blipFill>
          <a:blip r:embed="rId5" cstate="email">
            <a:extLst>
              <a:ext uri="{28A0092B-C50C-407E-A947-70E740481C1C}">
                <a14:useLocalDpi xmlns:a14="http://schemas.microsoft.com/office/drawing/2010/main"/>
              </a:ext>
            </a:extLst>
          </a:blip>
          <a:srcRect b="12186"/>
          <a:stretch>
            <a:fillRect/>
          </a:stretch>
        </p:blipFill>
        <p:spPr bwMode="auto">
          <a:xfrm>
            <a:off x="4583113" y="3152775"/>
            <a:ext cx="45815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
          <p:cNvSpPr txBox="1">
            <a:spLocks noChangeArrowheads="1"/>
          </p:cNvSpPr>
          <p:nvPr/>
        </p:nvSpPr>
        <p:spPr bwMode="auto">
          <a:xfrm>
            <a:off x="642938" y="6289675"/>
            <a:ext cx="8037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9pPr>
          </a:lstStyle>
          <a:p>
            <a:pPr algn="ctr"/>
            <a:r>
              <a:rPr lang="en-US"/>
              <a:t>Photo credits: AusAID and One World Centre</a:t>
            </a:r>
          </a:p>
        </p:txBody>
      </p:sp>
      <p:sp>
        <p:nvSpPr>
          <p:cNvPr id="16391" name="TextBox 1"/>
          <p:cNvSpPr txBox="1">
            <a:spLocks noChangeArrowheads="1"/>
          </p:cNvSpPr>
          <p:nvPr/>
        </p:nvSpPr>
        <p:spPr bwMode="auto">
          <a:xfrm>
            <a:off x="2416175" y="2157413"/>
            <a:ext cx="4278313" cy="21859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6"/>
              </a:buBlip>
              <a:defRPr>
                <a:solidFill>
                  <a:schemeClr val="tx1"/>
                </a:solidFill>
                <a:latin typeface="Goudy Old Style" charset="0"/>
                <a:ea typeface="MS PGothic" charset="0"/>
                <a:cs typeface="MS PGothic" charset="0"/>
              </a:defRPr>
            </a:lvl9pPr>
          </a:lstStyle>
          <a:p>
            <a:pPr algn="ctr"/>
            <a:endParaRPr lang="en-US" sz="1600" dirty="0"/>
          </a:p>
          <a:p>
            <a:pPr algn="ctr"/>
            <a:endParaRPr lang="en-US" sz="3200" dirty="0"/>
          </a:p>
          <a:p>
            <a:pPr algn="ctr"/>
            <a:r>
              <a:rPr lang="en-US" sz="4000" dirty="0"/>
              <a:t>Global images</a:t>
            </a:r>
          </a:p>
          <a:p>
            <a:pPr algn="ctr"/>
            <a:endParaRPr lang="en-US" sz="3200" dirty="0"/>
          </a:p>
          <a:p>
            <a:pPr algn="ctr"/>
            <a:endParaRPr lang="en-US" sz="1600" dirty="0"/>
          </a:p>
        </p:txBody>
      </p:sp>
    </p:spTree>
    <p:extLst>
      <p:ext uri="{BB962C8B-B14F-4D97-AF65-F5344CB8AC3E}">
        <p14:creationId xmlns:p14="http://schemas.microsoft.com/office/powerpoint/2010/main" val="4258741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67000" y="374112"/>
            <a:ext cx="381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1"/>
          <p:cNvSpPr txBox="1">
            <a:spLocks noChangeArrowheads="1"/>
          </p:cNvSpPr>
          <p:nvPr/>
        </p:nvSpPr>
        <p:spPr bwMode="auto">
          <a:xfrm>
            <a:off x="2667000" y="6184900"/>
            <a:ext cx="381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oudy Old Style" charset="0"/>
                <a:ea typeface="ＭＳ Ｐゴシック" charset="0"/>
                <a:cs typeface="ＭＳ Ｐゴシック" charset="0"/>
              </a:defRPr>
            </a:lvl1pPr>
            <a:lvl2pPr marL="742950" indent="-285750" eaLnBrk="0" hangingPunct="0">
              <a:defRPr sz="2400">
                <a:solidFill>
                  <a:schemeClr val="tx1"/>
                </a:solidFill>
                <a:latin typeface="Goudy Old Style" charset="0"/>
                <a:ea typeface="ＭＳ Ｐゴシック" charset="0"/>
              </a:defRPr>
            </a:lvl2pPr>
            <a:lvl3pPr marL="1143000" indent="-228600" eaLnBrk="0" hangingPunct="0">
              <a:defRPr sz="2400">
                <a:solidFill>
                  <a:schemeClr val="tx1"/>
                </a:solidFill>
                <a:latin typeface="Goudy Old Style" charset="0"/>
                <a:ea typeface="ＭＳ Ｐゴシック" charset="0"/>
              </a:defRPr>
            </a:lvl3pPr>
            <a:lvl4pPr marL="1600200" indent="-228600" eaLnBrk="0" hangingPunct="0">
              <a:defRPr sz="2400">
                <a:solidFill>
                  <a:schemeClr val="tx1"/>
                </a:solidFill>
                <a:latin typeface="Goudy Old Style" charset="0"/>
                <a:ea typeface="ＭＳ Ｐゴシック" charset="0"/>
              </a:defRPr>
            </a:lvl4pPr>
            <a:lvl5pPr marL="2057400" indent="-228600" eaLnBrk="0" hangingPunct="0">
              <a:defRPr sz="2400">
                <a:solidFill>
                  <a:schemeClr val="tx1"/>
                </a:solidFill>
                <a:latin typeface="Goudy Old Style" charset="0"/>
                <a:ea typeface="ＭＳ Ｐゴシック" charset="0"/>
              </a:defRPr>
            </a:lvl5pPr>
            <a:lvl6pPr marL="2514600" indent="-228600" eaLnBrk="0" fontAlgn="base" hangingPunct="0">
              <a:spcBef>
                <a:spcPct val="0"/>
              </a:spcBef>
              <a:spcAft>
                <a:spcPct val="0"/>
              </a:spcAft>
              <a:defRPr sz="2400">
                <a:solidFill>
                  <a:schemeClr val="tx1"/>
                </a:solidFill>
                <a:latin typeface="Goudy Old Style" charset="0"/>
                <a:ea typeface="ＭＳ Ｐゴシック" charset="0"/>
              </a:defRPr>
            </a:lvl6pPr>
            <a:lvl7pPr marL="2971800" indent="-228600" eaLnBrk="0" fontAlgn="base" hangingPunct="0">
              <a:spcBef>
                <a:spcPct val="0"/>
              </a:spcBef>
              <a:spcAft>
                <a:spcPct val="0"/>
              </a:spcAft>
              <a:defRPr sz="2400">
                <a:solidFill>
                  <a:schemeClr val="tx1"/>
                </a:solidFill>
                <a:latin typeface="Goudy Old Style" charset="0"/>
                <a:ea typeface="ＭＳ Ｐゴシック" charset="0"/>
              </a:defRPr>
            </a:lvl7pPr>
            <a:lvl8pPr marL="3429000" indent="-228600" eaLnBrk="0" fontAlgn="base" hangingPunct="0">
              <a:spcBef>
                <a:spcPct val="0"/>
              </a:spcBef>
              <a:spcAft>
                <a:spcPct val="0"/>
              </a:spcAft>
              <a:defRPr sz="2400">
                <a:solidFill>
                  <a:schemeClr val="tx1"/>
                </a:solidFill>
                <a:latin typeface="Goudy Old Style" charset="0"/>
                <a:ea typeface="ＭＳ Ｐゴシック" charset="0"/>
              </a:defRPr>
            </a:lvl8pPr>
            <a:lvl9pPr marL="3886200" indent="-228600" eaLnBrk="0" fontAlgn="base" hangingPunct="0">
              <a:spcBef>
                <a:spcPct val="0"/>
              </a:spcBef>
              <a:spcAft>
                <a:spcPct val="0"/>
              </a:spcAft>
              <a:defRPr sz="2400">
                <a:solidFill>
                  <a:schemeClr val="tx1"/>
                </a:solidFill>
                <a:latin typeface="Goudy Old Style" charset="0"/>
                <a:ea typeface="ＭＳ Ｐゴシック" charset="0"/>
              </a:defRPr>
            </a:lvl9pPr>
          </a:lstStyle>
          <a:p>
            <a:pPr eaLnBrk="1" hangingPunct="1"/>
            <a:r>
              <a:rPr lang="en-US" sz="1600" dirty="0"/>
              <a:t>Image: The Bridge Progressive Arts Initiative </a:t>
            </a:r>
          </a:p>
        </p:txBody>
      </p:sp>
    </p:spTree>
    <p:extLst>
      <p:ext uri="{BB962C8B-B14F-4D97-AF65-F5344CB8AC3E}">
        <p14:creationId xmlns:p14="http://schemas.microsoft.com/office/powerpoint/2010/main" val="700690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9042" y="377827"/>
            <a:ext cx="374332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50" y="377827"/>
            <a:ext cx="433705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1150" y="6483927"/>
            <a:ext cx="8518814" cy="369332"/>
          </a:xfrm>
          <a:prstGeom prst="rect">
            <a:avLst/>
          </a:prstGeom>
          <a:noFill/>
        </p:spPr>
        <p:txBody>
          <a:bodyPr wrap="square" rtlCol="0">
            <a:spAutoFit/>
          </a:bodyPr>
          <a:lstStyle/>
          <a:p>
            <a:r>
              <a:rPr lang="en-AU" dirty="0" smtClean="0">
                <a:hlinkClick r:id="rId4"/>
              </a:rPr>
              <a:t>Australian Sustainable Schools Initiative (</a:t>
            </a:r>
            <a:r>
              <a:rPr lang="en-AU" dirty="0" err="1" smtClean="0">
                <a:hlinkClick r:id="rId4"/>
              </a:rPr>
              <a:t>AuSSI</a:t>
            </a:r>
            <a:r>
              <a:rPr lang="en-AU" dirty="0" smtClean="0">
                <a:hlinkClick r:id="rId4"/>
              </a:rPr>
              <a:t>-WA)</a:t>
            </a:r>
            <a:endParaRPr lang="en-AU" dirty="0"/>
          </a:p>
        </p:txBody>
      </p:sp>
    </p:spTree>
    <p:extLst>
      <p:ext uri="{BB962C8B-B14F-4D97-AF65-F5344CB8AC3E}">
        <p14:creationId xmlns:p14="http://schemas.microsoft.com/office/powerpoint/2010/main" val="6681382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144" r="1627" b="3934"/>
          <a:stretch/>
        </p:blipFill>
        <p:spPr bwMode="auto">
          <a:xfrm>
            <a:off x="409388" y="225703"/>
            <a:ext cx="8458829" cy="594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9388" y="6348549"/>
            <a:ext cx="8458829" cy="369332"/>
          </a:xfrm>
          <a:prstGeom prst="rect">
            <a:avLst/>
          </a:prstGeom>
          <a:noFill/>
        </p:spPr>
        <p:txBody>
          <a:bodyPr wrap="square" rtlCol="0">
            <a:spAutoFit/>
          </a:bodyPr>
          <a:lstStyle/>
          <a:p>
            <a:r>
              <a:rPr lang="en-AU" dirty="0" smtClean="0">
                <a:latin typeface="Calibri" panose="020F0502020204030204" pitchFamily="34" charset="0"/>
                <a:hlinkClick r:id="rId3"/>
              </a:rPr>
              <a:t>Cool Australia </a:t>
            </a:r>
            <a:r>
              <a:rPr lang="en-AU" dirty="0" smtClean="0">
                <a:latin typeface="Calibri" panose="020F0502020204030204" pitchFamily="34" charset="0"/>
              </a:rPr>
              <a:t>– sustainability lesson plans and resources for early childhood – </a:t>
            </a:r>
            <a:r>
              <a:rPr lang="en-AU" dirty="0" err="1" smtClean="0">
                <a:latin typeface="Calibri" panose="020F0502020204030204" pitchFamily="34" charset="0"/>
              </a:rPr>
              <a:t>Yr</a:t>
            </a:r>
            <a:r>
              <a:rPr lang="en-AU" dirty="0" smtClean="0">
                <a:latin typeface="Calibri" panose="020F0502020204030204" pitchFamily="34" charset="0"/>
              </a:rPr>
              <a:t> 10</a:t>
            </a:r>
            <a:endParaRPr lang="en-AU" dirty="0">
              <a:latin typeface="Calibri" panose="020F0502020204030204" pitchFamily="34" charset="0"/>
            </a:endParaRPr>
          </a:p>
        </p:txBody>
      </p:sp>
    </p:spTree>
    <p:extLst>
      <p:ext uri="{BB962C8B-B14F-4D97-AF65-F5344CB8AC3E}">
        <p14:creationId xmlns:p14="http://schemas.microsoft.com/office/powerpoint/2010/main" val="188186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5-30 at 12.42.3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367" y="294087"/>
            <a:ext cx="8671382" cy="5663661"/>
          </a:xfrm>
          <a:prstGeom prst="rect">
            <a:avLst/>
          </a:prstGeom>
        </p:spPr>
      </p:pic>
      <p:sp>
        <p:nvSpPr>
          <p:cNvPr id="7" name="TextBox 6"/>
          <p:cNvSpPr txBox="1"/>
          <p:nvPr/>
        </p:nvSpPr>
        <p:spPr>
          <a:xfrm>
            <a:off x="277367" y="6211669"/>
            <a:ext cx="8671382" cy="677108"/>
          </a:xfrm>
          <a:prstGeom prst="rect">
            <a:avLst/>
          </a:prstGeom>
          <a:noFill/>
        </p:spPr>
        <p:txBody>
          <a:bodyPr wrap="square" rtlCol="0">
            <a:spAutoFit/>
          </a:bodyPr>
          <a:lstStyle/>
          <a:p>
            <a:pPr algn="ctr"/>
            <a:r>
              <a:rPr lang="en-US" sz="2000" dirty="0" smtClean="0">
                <a:hlinkClick r:id="rId3"/>
              </a:rPr>
              <a:t>www.globalwords.edu.au</a:t>
            </a:r>
            <a:endParaRPr lang="en-US" sz="2000" dirty="0" smtClean="0"/>
          </a:p>
          <a:p>
            <a:endParaRPr lang="en-US" dirty="0"/>
          </a:p>
        </p:txBody>
      </p:sp>
    </p:spTree>
    <p:extLst>
      <p:ext uri="{BB962C8B-B14F-4D97-AF65-F5344CB8AC3E}">
        <p14:creationId xmlns:p14="http://schemas.microsoft.com/office/powerpoint/2010/main" val="39629686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ompass ros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48038" y="1946275"/>
            <a:ext cx="2579687" cy="2562225"/>
          </a:xfrm>
          <a:prstGeom prst="rect">
            <a:avLst/>
          </a:prstGeom>
          <a:noFill/>
          <a:extLst>
            <a:ext uri="{909E8E84-426E-40dd-AFC4-6F175D3DCCD1}">
              <a14:hiddenFill xmlns:a14="http://schemas.microsoft.com/office/drawing/2010/main">
                <a:solidFill>
                  <a:srgbClr val="FFFFFF"/>
                </a:solidFill>
              </a14:hiddenFill>
            </a:ext>
          </a:extLst>
        </p:spPr>
      </p:pic>
      <p:sp>
        <p:nvSpPr>
          <p:cNvPr id="140291" name="Rectangle 3"/>
          <p:cNvSpPr>
            <a:spLocks noGrp="1" noChangeArrowheads="1"/>
          </p:cNvSpPr>
          <p:nvPr>
            <p:ph type="body" idx="4294967295"/>
          </p:nvPr>
        </p:nvSpPr>
        <p:spPr>
          <a:xfrm>
            <a:off x="2195513" y="6021388"/>
            <a:ext cx="5329237" cy="747712"/>
          </a:xfrm>
        </p:spPr>
        <p:txBody>
          <a:bodyPr/>
          <a:lstStyle/>
          <a:p>
            <a:pPr>
              <a:buFontTx/>
              <a:buNone/>
            </a:pPr>
            <a:r>
              <a:rPr lang="en-AU" b="1"/>
              <a:t>What are your questions?</a:t>
            </a:r>
          </a:p>
        </p:txBody>
      </p:sp>
      <p:sp>
        <p:nvSpPr>
          <p:cNvPr id="140292" name="Text Box 4"/>
          <p:cNvSpPr txBox="1">
            <a:spLocks noChangeArrowheads="1"/>
          </p:cNvSpPr>
          <p:nvPr/>
        </p:nvSpPr>
        <p:spPr bwMode="auto">
          <a:xfrm>
            <a:off x="2261393" y="4559300"/>
            <a:ext cx="47529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AU" b="1" dirty="0">
                <a:latin typeface="Cambria" pitchFamily="18" charset="0"/>
              </a:rPr>
              <a:t>Social</a:t>
            </a:r>
            <a:r>
              <a:rPr lang="en-AU" dirty="0">
                <a:latin typeface="Cambria" pitchFamily="18" charset="0"/>
              </a:rPr>
              <a:t/>
            </a:r>
            <a:br>
              <a:rPr lang="en-AU" dirty="0">
                <a:latin typeface="Cambria" pitchFamily="18" charset="0"/>
              </a:rPr>
            </a:br>
            <a:r>
              <a:rPr lang="en-AU" dirty="0">
                <a:latin typeface="Cambria" pitchFamily="18" charset="0"/>
              </a:rPr>
              <a:t>These are questions about people, their relationships, their traditions, culture and the way they live. They include questions about how, for example, gender, race, disability, class and age affect social relations</a:t>
            </a:r>
            <a:br>
              <a:rPr lang="en-AU" dirty="0">
                <a:latin typeface="Cambria" pitchFamily="18" charset="0"/>
              </a:rPr>
            </a:br>
            <a:endParaRPr lang="en-AU" dirty="0">
              <a:latin typeface="Cambria" pitchFamily="18" charset="0"/>
            </a:endParaRPr>
          </a:p>
          <a:p>
            <a:pPr algn="ctr">
              <a:spcBef>
                <a:spcPct val="50000"/>
              </a:spcBef>
            </a:pPr>
            <a:endParaRPr lang="en-AU" dirty="0">
              <a:latin typeface="Cambria" pitchFamily="18" charset="0"/>
            </a:endParaRPr>
          </a:p>
        </p:txBody>
      </p:sp>
      <p:sp>
        <p:nvSpPr>
          <p:cNvPr id="140293" name="Text Box 5"/>
          <p:cNvSpPr txBox="1">
            <a:spLocks noChangeArrowheads="1"/>
          </p:cNvSpPr>
          <p:nvPr/>
        </p:nvSpPr>
        <p:spPr bwMode="auto">
          <a:xfrm>
            <a:off x="6372225" y="2257425"/>
            <a:ext cx="208756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AU" b="1">
                <a:latin typeface="Cambria" pitchFamily="18" charset="0"/>
              </a:rPr>
              <a:t>Economic</a:t>
            </a:r>
            <a:r>
              <a:rPr lang="en-AU">
                <a:latin typeface="Cambria" pitchFamily="18" charset="0"/>
              </a:rPr>
              <a:t/>
            </a:r>
            <a:br>
              <a:rPr lang="en-AU">
                <a:latin typeface="Cambria" pitchFamily="18" charset="0"/>
              </a:rPr>
            </a:br>
            <a:r>
              <a:rPr lang="en-AU">
                <a:latin typeface="Cambria" pitchFamily="18" charset="0"/>
              </a:rPr>
              <a:t>These questions are about money, trading and ownership, buying and selling </a:t>
            </a:r>
          </a:p>
          <a:p>
            <a:pPr algn="ctr">
              <a:spcBef>
                <a:spcPct val="50000"/>
              </a:spcBef>
            </a:pPr>
            <a:endParaRPr lang="en-AU">
              <a:latin typeface="Cambria" pitchFamily="18" charset="0"/>
            </a:endParaRPr>
          </a:p>
        </p:txBody>
      </p:sp>
      <p:sp>
        <p:nvSpPr>
          <p:cNvPr id="140294" name="Text Box 6"/>
          <p:cNvSpPr txBox="1">
            <a:spLocks noChangeArrowheads="1"/>
          </p:cNvSpPr>
          <p:nvPr/>
        </p:nvSpPr>
        <p:spPr bwMode="auto">
          <a:xfrm>
            <a:off x="323850" y="2205038"/>
            <a:ext cx="2952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AU" b="1">
                <a:latin typeface="Cambria" pitchFamily="18" charset="0"/>
              </a:rPr>
              <a:t>Who decides (political)</a:t>
            </a:r>
            <a:r>
              <a:rPr lang="en-AU">
                <a:latin typeface="Cambria" pitchFamily="18" charset="0"/>
              </a:rPr>
              <a:t/>
            </a:r>
            <a:br>
              <a:rPr lang="en-AU">
                <a:latin typeface="Cambria" pitchFamily="18" charset="0"/>
              </a:rPr>
            </a:br>
            <a:r>
              <a:rPr lang="en-AU">
                <a:latin typeface="Cambria" pitchFamily="18" charset="0"/>
              </a:rPr>
              <a:t>These are questions about power, who makes choices and decides what is to happen; who benefits or loses as a result of these decisions; and at what cost </a:t>
            </a:r>
          </a:p>
          <a:p>
            <a:pPr algn="ctr">
              <a:spcBef>
                <a:spcPct val="50000"/>
              </a:spcBef>
            </a:pPr>
            <a:endParaRPr lang="en-AU">
              <a:latin typeface="Cambria" pitchFamily="18" charset="0"/>
            </a:endParaRPr>
          </a:p>
        </p:txBody>
      </p:sp>
      <p:sp>
        <p:nvSpPr>
          <p:cNvPr id="140295" name="Text Box 7"/>
          <p:cNvSpPr txBox="1">
            <a:spLocks noChangeArrowheads="1"/>
          </p:cNvSpPr>
          <p:nvPr/>
        </p:nvSpPr>
        <p:spPr bwMode="auto">
          <a:xfrm>
            <a:off x="2411760" y="260648"/>
            <a:ext cx="446563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b="1" dirty="0">
                <a:latin typeface="Cambria" pitchFamily="18" charset="0"/>
              </a:rPr>
              <a:t>Natural</a:t>
            </a:r>
            <a:r>
              <a:rPr lang="en-AU" dirty="0">
                <a:latin typeface="Cambria" pitchFamily="18" charset="0"/>
              </a:rPr>
              <a:t/>
            </a:r>
            <a:br>
              <a:rPr lang="en-AU" dirty="0">
                <a:latin typeface="Cambria" pitchFamily="18" charset="0"/>
              </a:rPr>
            </a:br>
            <a:r>
              <a:rPr lang="en-AU" dirty="0">
                <a:latin typeface="Cambria" pitchFamily="18" charset="0"/>
              </a:rPr>
              <a:t>These are questions about the environment - the land, the sea, living things, and their relationship to each other. These questions are about the built as well as the natural environment</a:t>
            </a:r>
            <a:br>
              <a:rPr lang="en-AU" dirty="0">
                <a:latin typeface="Cambria" pitchFamily="18" charset="0"/>
              </a:rPr>
            </a:br>
            <a:endParaRPr lang="en-AU" dirty="0">
              <a:latin typeface="Cambria" pitchFamily="18" charset="0"/>
            </a:endParaRPr>
          </a:p>
        </p:txBody>
      </p:sp>
      <p:sp>
        <p:nvSpPr>
          <p:cNvPr id="2" name="TextBox 1"/>
          <p:cNvSpPr txBox="1"/>
          <p:nvPr/>
        </p:nvSpPr>
        <p:spPr>
          <a:xfrm>
            <a:off x="147782" y="175491"/>
            <a:ext cx="2113611" cy="646331"/>
          </a:xfrm>
          <a:prstGeom prst="rect">
            <a:avLst/>
          </a:prstGeom>
          <a:noFill/>
        </p:spPr>
        <p:txBody>
          <a:bodyPr wrap="square" rtlCol="0">
            <a:spAutoFit/>
          </a:bodyPr>
          <a:lstStyle/>
          <a:p>
            <a:pPr algn="ctr"/>
            <a:r>
              <a:rPr lang="en-AU" dirty="0" smtClean="0">
                <a:hlinkClick r:id="rId3"/>
              </a:rPr>
              <a:t>The Development Compass Rose</a:t>
            </a:r>
            <a:endParaRPr lang="en-AU" dirty="0"/>
          </a:p>
        </p:txBody>
      </p:sp>
    </p:spTree>
    <p:extLst>
      <p:ext uri="{BB962C8B-B14F-4D97-AF65-F5344CB8AC3E}">
        <p14:creationId xmlns:p14="http://schemas.microsoft.com/office/powerpoint/2010/main" val="11351667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925513" y="5459413"/>
            <a:ext cx="2998787" cy="730250"/>
          </a:xfrm>
        </p:spPr>
        <p:txBody>
          <a:bodyPr/>
          <a:lstStyle/>
          <a:p>
            <a:r>
              <a:rPr lang="en-AU" sz="3600">
                <a:solidFill>
                  <a:srgbClr val="008000"/>
                </a:solidFill>
                <a:latin typeface="Goudy Old Style" charset="0"/>
                <a:ea typeface="MS PGothic" charset="0"/>
              </a:rPr>
              <a:t>Brainstorm</a:t>
            </a:r>
          </a:p>
        </p:txBody>
      </p:sp>
      <p:pic>
        <p:nvPicPr>
          <p:cNvPr id="32771" name="Picture 2" descr="IMG_022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9188" y="1976438"/>
            <a:ext cx="3948112"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descr="IMG_0227.JPG"/>
          <p:cNvPicPr>
            <a:picLocks noChangeAspect="1"/>
          </p:cNvPicPr>
          <p:nvPr/>
        </p:nvPicPr>
        <p:blipFill>
          <a:blip r:embed="rId3" cstate="email">
            <a:extLst>
              <a:ext uri="{28A0092B-C50C-407E-A947-70E740481C1C}">
                <a14:useLocalDpi xmlns:a14="http://schemas.microsoft.com/office/drawing/2010/main"/>
              </a:ext>
            </a:extLst>
          </a:blip>
          <a:srcRect l="23163" t="25552" r="19481" b="9558"/>
          <a:stretch>
            <a:fillRect/>
          </a:stretch>
        </p:blipFill>
        <p:spPr bwMode="auto">
          <a:xfrm>
            <a:off x="173038" y="185738"/>
            <a:ext cx="573881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85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102350" y="320675"/>
            <a:ext cx="2627313"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AU" sz="5400" dirty="0" smtClean="0">
                <a:solidFill>
                  <a:schemeClr val="bg1"/>
                </a:solidFill>
                <a:latin typeface="+mj-lt"/>
                <a:ea typeface="ＭＳ Ｐゴシック" charset="0"/>
                <a:cs typeface="ＭＳ Ｐゴシック" charset="0"/>
              </a:rPr>
              <a:t>lunch</a:t>
            </a:r>
            <a:endParaRPr lang="en-AU" sz="5400" dirty="0">
              <a:solidFill>
                <a:schemeClr val="bg1"/>
              </a:solidFill>
              <a:latin typeface="+mj-lt"/>
              <a:ea typeface="ＭＳ Ｐゴシック" charset="0"/>
              <a:cs typeface="ＭＳ Ｐゴシック" charset="0"/>
            </a:endParaRPr>
          </a:p>
        </p:txBody>
      </p:sp>
      <p:sp>
        <p:nvSpPr>
          <p:cNvPr id="2" name="TextBox 1"/>
          <p:cNvSpPr txBox="1"/>
          <p:nvPr/>
        </p:nvSpPr>
        <p:spPr>
          <a:xfrm>
            <a:off x="3853465" y="551011"/>
            <a:ext cx="1090706" cy="461665"/>
          </a:xfrm>
          <a:prstGeom prst="rect">
            <a:avLst/>
          </a:prstGeom>
          <a:noFill/>
        </p:spPr>
        <p:txBody>
          <a:bodyPr wrap="square" rtlCol="0">
            <a:spAutoFit/>
          </a:bodyPr>
          <a:lstStyle/>
          <a:p>
            <a:r>
              <a:rPr lang="en-US" sz="2400" dirty="0" smtClean="0"/>
              <a:t>lunch</a:t>
            </a:r>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989" y="1161137"/>
            <a:ext cx="6303138" cy="4380681"/>
          </a:xfrm>
          <a:prstGeom prst="rect">
            <a:avLst/>
          </a:prstGeom>
        </p:spPr>
      </p:pic>
      <p:sp>
        <p:nvSpPr>
          <p:cNvPr id="4" name="TextBox 3"/>
          <p:cNvSpPr txBox="1"/>
          <p:nvPr/>
        </p:nvSpPr>
        <p:spPr>
          <a:xfrm>
            <a:off x="1399989" y="5652655"/>
            <a:ext cx="6303138" cy="276999"/>
          </a:xfrm>
          <a:prstGeom prst="rect">
            <a:avLst/>
          </a:prstGeom>
          <a:noFill/>
        </p:spPr>
        <p:txBody>
          <a:bodyPr wrap="square" rtlCol="0">
            <a:spAutoFit/>
          </a:bodyPr>
          <a:lstStyle/>
          <a:p>
            <a:pPr algn="ctr"/>
            <a:r>
              <a:rPr lang="en-AU" sz="1200" dirty="0" smtClean="0">
                <a:latin typeface="Calibri" panose="020F0502020204030204" pitchFamily="34" charset="0"/>
              </a:rPr>
              <a:t>Image by </a:t>
            </a:r>
            <a:r>
              <a:rPr lang="en-AU" sz="1200" dirty="0" err="1" smtClean="0">
                <a:latin typeface="Calibri" panose="020F0502020204030204" pitchFamily="34" charset="0"/>
                <a:hlinkClick r:id="rId3"/>
              </a:rPr>
              <a:t>Nadja</a:t>
            </a:r>
            <a:r>
              <a:rPr lang="en-AU" sz="1200" dirty="0" smtClean="0">
                <a:latin typeface="Calibri" panose="020F0502020204030204" pitchFamily="34" charset="0"/>
                <a:hlinkClick r:id="rId3"/>
              </a:rPr>
              <a:t> Robot</a:t>
            </a:r>
            <a:r>
              <a:rPr lang="en-AU" sz="1200" dirty="0" smtClean="0">
                <a:latin typeface="Calibri" panose="020F0502020204030204" pitchFamily="34" charset="0"/>
              </a:rPr>
              <a:t>  under Creative Commons License  (</a:t>
            </a:r>
            <a:r>
              <a:rPr lang="en-AU" sz="1200" dirty="0" smtClean="0">
                <a:latin typeface="Calibri" panose="020F0502020204030204" pitchFamily="34" charset="0"/>
                <a:hlinkClick r:id="rId4"/>
              </a:rPr>
              <a:t>CC BY-NC 2.0</a:t>
            </a:r>
            <a:r>
              <a:rPr lang="en-AU" sz="1200" dirty="0" smtClean="0">
                <a:latin typeface="Calibri" panose="020F0502020204030204" pitchFamily="34" charset="0"/>
              </a:rPr>
              <a:t>)</a:t>
            </a:r>
            <a:endParaRPr lang="en-AU" sz="1200" dirty="0">
              <a:latin typeface="Calibri" panose="020F0502020204030204" pitchFamily="34" charset="0"/>
            </a:endParaRPr>
          </a:p>
        </p:txBody>
      </p:sp>
    </p:spTree>
    <p:extLst>
      <p:ext uri="{BB962C8B-B14F-4D97-AF65-F5344CB8AC3E}">
        <p14:creationId xmlns:p14="http://schemas.microsoft.com/office/powerpoint/2010/main" val="41079335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102350" y="320675"/>
            <a:ext cx="2627313"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AU" sz="5400" dirty="0" smtClean="0">
                <a:solidFill>
                  <a:schemeClr val="bg1"/>
                </a:solidFill>
                <a:latin typeface="+mj-lt"/>
                <a:ea typeface="ＭＳ Ｐゴシック" charset="0"/>
                <a:cs typeface="ＭＳ Ｐゴシック" charset="0"/>
              </a:rPr>
              <a:t>lunch</a:t>
            </a:r>
            <a:endParaRPr lang="en-AU" sz="5400" dirty="0">
              <a:solidFill>
                <a:schemeClr val="bg1"/>
              </a:solidFill>
              <a:latin typeface="+mj-lt"/>
              <a:ea typeface="ＭＳ Ｐゴシック" charset="0"/>
              <a:cs typeface="ＭＳ Ｐゴシック" charset="0"/>
            </a:endParaRPr>
          </a:p>
        </p:txBody>
      </p:sp>
      <p:sp>
        <p:nvSpPr>
          <p:cNvPr id="2" name="TextBox 1"/>
          <p:cNvSpPr txBox="1"/>
          <p:nvPr/>
        </p:nvSpPr>
        <p:spPr>
          <a:xfrm>
            <a:off x="2863273" y="551011"/>
            <a:ext cx="3408217" cy="707886"/>
          </a:xfrm>
          <a:prstGeom prst="rect">
            <a:avLst/>
          </a:prstGeom>
          <a:noFill/>
        </p:spPr>
        <p:txBody>
          <a:bodyPr wrap="square" rtlCol="0">
            <a:spAutoFit/>
          </a:bodyPr>
          <a:lstStyle/>
          <a:p>
            <a:pPr algn="ctr"/>
            <a:r>
              <a:rPr lang="en-US" sz="4000" dirty="0" smtClean="0"/>
              <a:t>Story time</a:t>
            </a:r>
            <a:endParaRPr lang="en-US" sz="4000" dirty="0"/>
          </a:p>
        </p:txBody>
      </p:sp>
      <p:pic>
        <p:nvPicPr>
          <p:cNvPr id="2050" name="Picture 2" descr="The Little Refug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9041" y="1970097"/>
            <a:ext cx="2133600" cy="25717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QUExQWFhQXGBgXGBgYGBoXGBgaHRgYFxcYFxcYHCggGBolHBcYIjEhJSkrLi4uGB80ODMsNygtLisBCgoKDg0OFxAQFywcHBwsLCwsLCwsLCwsLCwsLCwsLCwsLCwsLCw3NywsLCwsLCssLDcsNywsLCwsLCwrKywsK//AABEIAOEA4AMBIgACEQEDEQH/xAAbAAACAwEBAQAAAAAAAAAAAAADBAECBQAGB//EADkQAAEDAgQDBgUDAwUAAwAAAAEAAhEDIQQSMVEFQWETInGBkfAGobHB4TLR8RQjQhVicoKSM1Ki/8QAGAEBAQEBAQAAAAAAAAAAAAAAAQIAAwT/xAAgEQEBAQEAAgMBAQEBAAAAAAAAARECEiEDE0ExYVEi/9oADAMBAAIRAxEAPwCuOeZBm4WRjMWb3TXEKt/NZGJEqcdQq2MI5obOIO3uuZgqlScjHvi5ytc6BucoMBAq0XN1aWnqCD6FOExUx538UL+vdOtktH4VDZOFouxrt0tUxjt0q95UNT6BilUeTqnW4gpCi7nKvni3RZjNTEHeFJuNUn2gtPuUTPZY6l9WDYq3bJbLJXPQyXV7qoqT/K4jf3soDNlmHa87q3bFLgxKLTMj36LMLTq9UOo8A2Mqr4ldGnosyzahnSEyx9kpUt4LRrcDxdNmd+HrhsAl3ZugDdxAsOpQCz539+aoZXU4PRWezqhnSdZ8URtRxVZEaWHPdEYATb6Ka2ncKdyjkknUx+EvRdfl9E5SFjPohjOPbfzWZiGGYWlxAX6flKwJ7xi/ynbmq0QTg3DKtWpkpOymMznZi1rGjVznDRoTvxVx5rqbcNSc99Fhl1R5l9V2uaSZawcmhaHEMr6DcPgHNdT/AFVGuIZXqv8A9wdAc0TZrSV4vFYCoHimWOa8kANcC0yTAEHqqH9Coiiab8zn9rIyABuSOZeS6QdoCe41wtlGhhTftqrHVX3sGOdFIAcjlBJ8Vq8bwTamLoYGkBFHJh5AALnkjtnuP/Kf/K3eJjB4irxBzqbnto0YbVzZWsLAKVJjGAcyCZJMwbAJa18uq/VVzL0fBsAHOotOFFR1VwE16ppMILo/tsa5pdb/ACJPQb53H8PTZiq7KIikyq9rBJMBriNTciRzSddwzhedj61R2ShTyhzozOLj+mnTaSA55Em5AABJ6m4kzB9kHUH4jtcwBp1msjLfvB9MwLxbW61+JNjg2ELdDia2f/llcGz/ANQV5KkQXAXuQLCT5DdZlN/fopY88uXP88p+y9xw2Oyx9N9KjTbTwtV3Zhmeq1wgU3Va8GKk8gRroIhKcExQpcMxD8oc7+pohswWhwY8hxB1i5A3hDa8/hMDWe5rG03mo6MrMpzOBuIG0c9rqtXCPbU7MtIeHZC2O8HTERvNl6j4n49W/pcDUzu7apRfnqyRUc2nWdkaXD/Hmd7StriOCDOM0cTVyso1alKoxziAHk0rR0DwJNgJG6za8jxL4bNCi+q6rSc6nVbRqU25pY8tzZc5Aa8gfqDZjdK8LwLXtrVXyKNENLstnOLnZabGTYEnnyAKZ+Ly5pLKtakajXOyUKHfZTDjLnPfoHu1N3OOpjRRwHiNAYXE4euXs7R1Ko17G5zLCZbBMAkEwTZZvxtt+F6Bq1xmPYjBjEMLzBYXtaWF5bGbKSbc4WdxbAYcYCniKDagcK5ovL3Al/8AbLw4NFmaaD5pap8TS3GAsM4inTpUwDakxjgQDzPdaB1MlV4f8RU2YN2GqUe1PbCtTJcQxrgzL32i7288sidEj2R4bTFSo1uR79ZayMxgTYmwG55CVv4qhSPD6tXsaDHNrUqdM06j3vkguqCo5zyHHLl210WRwPjbKDcQypS7VtemKbof2RADs0BzQTB5jwRz8Rtfhf6apQaWtqmrTyONNrSW5SxzQCXt5zmDpJugsrB/3KjGDVzmsHUucGj6r6bh6wHGcRWpVm1XMDmDDMLmVKhZTFMU/wC4G03AZS6zibWBXz34VxFKljKFavmFKk/tDlGYy27bc+9HotHAYzDUMWMWcQa7m1HVRTbRq0y55LiA59QBrWybwSs1KYPAueKlR5bRpMdD3ODoa4kwxrGguc7W3IC8JvH8BqU8Q+g51MmnBc/NlphrgC1xLoiQRaJ11T9Xi+HrYfDmrU77a2Ir4ii1js1So9wc3KYyBsCJJkDcqGhlelVxj30TiKlZ2cVHQKTAO6adL9VVxs0awGi3NGDWdjeCupNov7WjUZVLmtcxzsoLSA4PzsbAEi61sd8L9nSovOIoCpUa55DqjQ0NmGFkAufMHkr/ABYwGhhDTcx1BlGc002ONRzyajTTaZB0tHnqh/FuDDxhq3aUxR/pKLW98F5c0OlgpjvTJ1IDRNzZDMGjV5JuhWBMXKxC8A29Vo4KvzifNTYpuY/9Q8Uhiai0sbr5rKxbLlMTCmJxBNh6/SOqPV49XHZg1nkU3BzGucXAOGljy6aJKo68+iSqPklUXoqXxjUGJGIe1jnDO4NaBSbme0tL+6Lvj/IybBZnE/iRz2CixjaVEHOWNJcXu0zVXm7ztyGyxanO90q990s94/44YMazFtwrQ4EZgaheYDckUiWgUhGkDzXmMfjKbnE0mva0knvuD3GTNyGgW6LODrXXFqQ9VwH4mbSoVMNiKPb4eoQ/LnyPpvGj6boMH3ul8LxyjQrUquHw8Gm8PHa1TULo/wATDGho8iV56kJRCxZm/S+K3MqVTRo02UqrXtqUXF1Rrw8y41HGDUdsbReAJKSr8UqOpupSG03Pa/I1oa3M1uRsReA39zJus1jLK8opg1XFPeGhzi4MGVgJkMbMw2dBN0CrUc4S5xdEASS62wB0HRcYVRHNBDi3T6K4coLFzCllqhWvT4MHU2VA+zi2ZgQHQwnrkqmHdCw2krEn3+6ku9/hMqa2KeCowHOqWLmiZYwgGo9jyWlxNg0EdHAq9PCULTViTyex2UZ8sOMcmy6dI9VhlykFOjP9bGDwTH0yDUAqZzl/SS4Nb+m7hAdJI3LWqaXDZLmg5iKjaYIBy2Di88zAgBZuGxDm/pMG22omCCRYiTcKO2IPdJb4GPojWynxg+8AXZQWOqEaljQ0uaHAxBMD/wBA84RcHw9xbmcQ1uUEd5uYlxhgAJ5zPgEjTxTrQ8zBF9rTrroLHZN1sW92WO7cOHO7QQy0WDQTA6o9N7MVeFVAAZae8WmCCAQY1Bvo6Tyi6PR4NUuIAcSRci5DWkgb2cElRx1VpJDzJ8Ny7SNyT/2KLVxj3Nu93IRPSPsPRb03/oPF4MsqFuuUxMR9b/wjYZk+7IYdNzc9dUzhndPf3U1Tf4g6L858VhYyqZ5+J/ZbnE9fP7rHxDNVKYzXv0tr9LoFYc/kmqjeiUxVSQVUJWsUo6lKZchnRVrKUgqvdJ09yr0xKIad/FbWVot1PJdUxLd0y3CyLlZ2IwkFGmQwzENI1XSFnEQrsb1WJ0BWhCo0inqdA7arnesXOSjihgpmvSSNXVVLqbMEdbp03upLrJY1VPaK0mmO5KSgMeNvn7lXpvWYXmhl8ORmCVR7CCsBmaprKN+Xu6SYdEY1oPKRsgjvt0UxpCpryvyTDAZ6IYbDuEXT1Hf36oFNgaExRuQfosK1eI/qBk6/dI12haXER3vNJVaVtvdlMRrKryVm4pp/C2XxcDySFejr6KlSslxQs6axDEk5UV6TtUUnmgh19Ez2RcIA80Uxb+si2pS1aoDu48w3QefPyTuE+HnOnM6PCJWmafZYcOpjvMN7fNTk0+Tx1SoNoRcK+/RUrNLnE3uZWhSwHdbFnKurJDzLa1eHYUOIAEr0LeEQ2YmyB8McOdnA1gSvYYnBAMMrzHvrLJHy/H0oJ6SsesV6TjlEtcV5+rTldPjq+56JFSAjupRZVexd9ccUbdMU+SExmyKxq1Y9SaCNRp7j3yVTt7P3lANohXpjmVIDe2NJRqDApq31H7eimlYg8ks0GsFvfki03b+/fVA7cSIHjOqZptNje8oxtHdUG37nx/CNhCJSlGlJj37/AHTvZAfhAb2PHeAlIYhqfxTZItz8ktXiYUxyZlZsHdIYmpr76LUrm+yysV03THSM6tcSk+yErUq07GeSVcBOnRVFFKbO8Fu8NoyfRZDW963Ire4Y7nsVrWegwmEFjCFjuGPaSaZEG8TB/K1cGBGtvf7rsXXaAuXfSeN14TFYeoXfoaDvAk+ie4ZwkyC662qVHMZheh4fgA0Alcpdd++/GO4NgQ28RPRaWLAyHREa8R/KFXEj+E15t2vl3xBOc8tVhVPBej+Jv/kdZeezp4e2+5C+SbqGjomiAhFq7SuVgOW6s9ohXbTPJWpt281ScVpN6ImVGpM2RjTI80pK6e5U02Ann72VasgotB2izCimmMOD79FFOmTt9kR1rIYxhBeZ58k+b/fdZVJxmB/Hu62MPAvGqE1sY25Guo0SzsPeSn8Ue8IsJ++yA+nf7lREMvE0LmN7+HmsjFM31/hb+IafJY2IZJ9xrqriuaRS1SmnK7Y0g2uliQdUrLMbBErQwlUhwhIVwr4KsREiVPRj19DGwIJ8kMYiSJ0WM2uZARaDiXSV5uq6ccPc8KwrYBJuncbjGMHVeRo8Uyi+vis7G8QqVHAdVPHf4jr4erXrMHjHPdIPdWx2Ug3A8NliNqtota0kSfVFbxljGmTMaX9wt5ZXO82/x4r4mEVHeK84TeFt/EWNFR5P0+yxM4HVdeHr/Is48lYFCCI3VdY50amy8Hn5KabNlLW7IuS3JVqK5ghS6oTbUKS23NdCdFJ12iTAsiUKRieXjfxXNYXGB87BGbRgXTaB8O319/sjZYGt/wAJem9Ec4T+VLD4alf1Wlh26+/YSmE2205+NuUrQpsU1LZxLO8J3Cs6B7+6PimXEkWOgVXEDQD6rlKMZeL0sFmVaRi+vsrXqskyUriaUEFdYzFqUZmEpUwy3TQvPL90LE4WWyB7lUdYJpSDZUY2NE7Up35hDNK61/i5UtbzWhRoFZjSZhauCfZeTqPROvQ3YXuliwMcCb3XoaWGaRJ1KDjMIGt0UeomfJvp4zHGtUqucXGJtflyCpVfUAglbr8OlsfTAAga8035Hfnmfjz9QHmhlnNa2Kw8AQkntXbnrU98gssjtYTqh5Qrj8rrHCih3TyRCemqExtwmQbRy8FSBabiB0VXi1ldh01UQEaAKbIHWdEelTkST7lWyFMUcPt4+91tSVZSk6e9kVlMTcI7CQT5+wmiwOJOQeXJbWLUrc+Y0Wk2rzE7FKU8MJ5/X6LRoUgPc7KLW1vVg3PpeRy6olYAdFOJYMwIkCRr49Feq47rjK56ysQyx5eKUqskCT12WhiaTnB0EnySj2GO8QPsusraA1iLWo92Zjy181QN/lFrOMWPiq06wa1OLoEeOqerUxsZSTpBMqpVaDiKcQQnMEefyQX050uhMzNXLuL5v49ThsWGj8/RZXFeINMAFZtPiIIkehWfXoOqO1suHjt9vRxx4+2k/iNMc5jkhf6y05u6LC10rhuBsn+5Uc0dACfVNu4ZhGkd97gTvFoN7DeFXjwq93/jLxPEi65jySprJ/FU6IADdbzfqkmUhsuvODrUseihqtTpjw+6M3ZdXKxFFslM5I9/ZVp0z5o7G3Siq5OahrAi1GxZAptugGI9EcVPIILGlWY09d0Jo9No8U9TE6nwH7BL0qcJ3DkGEUBU23snKVO/Rc5oHJGw7QdCf33+aipa9Scw8fuiPPj8kriatxJ5j6omY728FwTqmJqG8Ejwtba2qzmixBCdrM55tUt4FdOayGUzzCpUpWKZa4j39lzzaTp0CqVmU+jF0vWw0n6/vC1a1Aa69BKXqtIBOgF9dlcrazv6cDQfLVDdhZHgmC50BxaDOk1N9gWoJxFe4bSG2s8zyVKmsTA4Uxfcj5p2jSLUlRxzslhAzEXE3m4RqdWoTE88usCdtdVx6+O69fPy+sN4ymT+yzquAJvBR2UngSKkXyxJN9tE06hXaYNRu+WBMbxIt1U+Nh+z8YhoQrlngjVgb/b+UEOdoZXXlrXBp2R2DQT4lQwGEaiI8foukcrUtEFEgg2UtbI9yjsaJ6qsc7QnMnVQKW6YbTn3yTLKRgbeypo0ClRMIrKKbp4c2HrZENKCeY6KbU6VbMjXyTuFblvzvMj3urU2j3qiMB5wL+5UadEa3S09feqv2RtZHY7lNrbLqlSdBZFoJVK7QR4hG7Qb+/JecqYnvC/Mc08yqOSr644W1rtqSLQqg7n0KzRXVqeLaNSjwHk0HVIBNoidei83jOLOOZzbWLTf/wAn3utc4hpGvyK87iC0VYzd3URpOxn68lU5x05ut/hvEmvawGc+nXzPJMf1bHCoIPdJaZsCY5brydek0ugEgxJk2B5EEdEzhahAc2SQSAbcza63jFYtxXH95rQZYyDA0mLSdl2P4wWPpvH+JJPLnzH2S1XEsY7uyQYbEkRb9W+v1VadAv75N2kQAeRaCY8yqzF+iFDHhweNJqZwfFHFR4dkmZdnzRNyD9020nPlBMd3naSHz9Aj4hrjTJzEEAn9WwPVFsVrMbiSwhxuQ8kCJN5Ehvgr4ivUe6o7PGYgGRyOoGwuk8S12d47RwicolxnproorMqNbzIGpF4mwG+6fE6cx72tDWA/qAE9N/VSKbbRyCVwTi8VAHOLhcGQB4ZSNdU9hz3QAJmYB6ddNU43lglEBM0qCJSw7mkfpv1/bkpe90QcouNPEDmn+C3VmUxdEDN4A981akzNuQeQ/OqY7C2ltraeR01RqKWpuby8EdrwNBMfwoGGgAZYAO5M/KyJTpCYjpoFqnU06hiTbp8uSLXYTBj2EelSFjefl0mOqVrYsms2myCG3qE3gbDY++SijDNKkOZv+ER4I0O226kMKMKM+/yuZ2FKbDJPryKK3NoP5THYb/ZWa3kAVjseGexuYXOvVP0qW0kdLLJrYkggAjXorHGPbzv76r0eLjZWmyi4m9h4p2nw2bh//wCgsKnxF+pH3+qOOL7gen8Kp8abK3HcIJ0e6R4fIg3Wbifh98zmPpdUZxEkWcI9B9UdvEngQHCNpBVfUJbABwaoPtIn5SqDh7hMgiTJg2PkYhMs4k/cR0A+SkcV8FvrPn0Q/wBFDhdwEWsIRDwckETb/lGlk1/qG7VLeJm1yPQjysj61fZ0RHB3M/RzMk5hyn9yl6jHCzi6CD/lqOYstpuNmxIPiFLyYtB8IPyIRfjb7ayKOHzuBZEgmZFxfkeZ/CDisMc2VoIvJO0dB1krXaS2Yyt8WAfRJPwrhZopnnaRdF5VPkZY4bFSRJYf8tJVjhQ0EOda+hME6jTVPP7XLkyjLBEZjzM63OqWxT6kBppkQZsfrZGOk7CwldzJMy4jIwiCOvmE/W4hmaGwZtmNwdIn1Wa3M0gimbaaG5vsrsxWUOzNfmdJJkCJ1iOXitivKNjDYwMdTblhgEEmHE9S7xTGExjTXcS6GGA1oNupK8+/iQdByut1EeMeSKzFuymGWN5JvvtuixL25ZrGsdFSo8Nu4gX1MCenivGMxzwbGDpIJ09fBVr4l0GXSjEZ/r03FeLhgysM1DYZTMflMcKwfZs7xGd13mJvtI5BYvwtgCf7zhbRgPzd9gvSknotYnrrPUDfUJMtN+luUD30V6dQ2k/OPtdUfRHmOqKyl7JWyIvQ7X+/LdS0KabbIjm9NlODyfNcSO95/dBqDYBExMzpzUA8ryeW/gvZ4r0OmCpLlLgQSCCDset9D0Q5ThGFTdRA9wqtPVWFIuNhoCT4DUpCQPFVkjQqchABvB06wYPzsqOabxJA1MWHjssHGqdyqtxDt/mqQYmD48uevofRVCxMNxTt1YYhw0N/eiWlSHlON6aDeIP5uJPW6u7GJBr0QFGJyG240+ypOPO90oT4fJVIujDkPDiLuhRqeNHNgWajMqxp9QfkUeIshwOaTOUeiKKjCILbdEn2vh9FLXo8I2K1cDs4eBSxwD8wkEt5lp16JztDupFR2xU3lW1r4fikADKWgCAITlLiTTzheebiz19Vc4o+PjCm81zvL0zMSDzBRmPHReZoYncD1hOMxY3Pqp8amxvB/RXZUWIzFj/7fNF/qP8AcfVHiPbx2JBzapzhmLaxxLyYhugnR7HfRpSOIPe9FzgvVmvQ1K+Lw7gTlOc5bloOjm694atbHrvI6rxFmWGNggPyy1hALnhwdMXIaMsaaarJKqU+IbX+pUwIa10ZS2SGSRnDr+VrK1bilLLUDaZGZrmgw0QJblBjYBw/7emHC4reMZvYTE0jTY19PutbBf3ZBDszhMzBDnAdSIGpS+A4gwMqMJLDULjmA7rQWluUgaiHvGndOU+GMSpLlvGDHoaeIwhbkIIaXTPfBt+l5g2sXN56zCUD8NJ7jf8A43G7qoGeTDReYggzuFj5lUvWxsbWCbQcym2oby7SRGYkS4gGYDW2/wB3imaOCwzaQe8ZwGhziHOaCSaYgREGe0H/AFXnWPIuCQQbH6KzqrjJJJJ1k7aLYcbNT+lHdAmxAf8A3DfISHESL5oERFllhBzlXzJkGCz7/lVsqh3iqB52U0mGuV596pcBEBWFFJCs06qglWWDs59n8K7HRuFQA+KkO8PmjCt2s8z5hXgEapf3oiDxRjL5TsPkiNJlBhS337C2A4yo7oQiiqdik2u8FfP0+aKGdif1ei4rlyuOiCqKVyoRyqVy5LOcg7qVyCgqhXLliu1WprlyR+CtULlyyVTqr0lK5SUVeSvSXLlgOFR+i5ctQo7RNUNFy5DUDmrHkuXIIzEMarlyakx/ioYuXKa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descr="http://4.bp.blogspot.com/_gxXiCUekNuU/SxVlhsCa8_I/AAAAAAAAh4w/tz_NKTqEgTM/s320/978067002861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4533" y="2553855"/>
            <a:ext cx="28479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7-219-22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2163" y="1970097"/>
            <a:ext cx="285750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44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375" y="2242261"/>
            <a:ext cx="2700202" cy="1200329"/>
          </a:xfrm>
          <a:prstGeom prst="rect">
            <a:avLst/>
          </a:prstGeom>
          <a:solidFill>
            <a:srgbClr val="ABE56B"/>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r>
              <a:rPr lang="en-US" b="1" dirty="0" smtClean="0">
                <a:solidFill>
                  <a:srgbClr val="000000"/>
                </a:solidFill>
              </a:rPr>
              <a:t>Develop a series of learning activities: </a:t>
            </a:r>
            <a:r>
              <a:rPr lang="en-US" dirty="0" smtClean="0">
                <a:solidFill>
                  <a:srgbClr val="000000"/>
                </a:solidFill>
              </a:rPr>
              <a:t>include aims and specific lesson ideas</a:t>
            </a:r>
          </a:p>
        </p:txBody>
      </p:sp>
      <p:sp>
        <p:nvSpPr>
          <p:cNvPr id="6" name="TextBox 5"/>
          <p:cNvSpPr txBox="1"/>
          <p:nvPr/>
        </p:nvSpPr>
        <p:spPr>
          <a:xfrm>
            <a:off x="3119410" y="463353"/>
            <a:ext cx="3538618" cy="64633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r>
              <a:rPr lang="en-US" dirty="0" smtClean="0">
                <a:solidFill>
                  <a:schemeClr val="tx1"/>
                </a:solidFill>
              </a:rPr>
              <a:t>Choose some </a:t>
            </a:r>
            <a:r>
              <a:rPr lang="en-US" b="1" dirty="0" smtClean="0">
                <a:solidFill>
                  <a:schemeClr val="tx1"/>
                </a:solidFill>
              </a:rPr>
              <a:t>specific content </a:t>
            </a:r>
            <a:r>
              <a:rPr lang="en-US" dirty="0" smtClean="0">
                <a:solidFill>
                  <a:schemeClr val="tx1"/>
                </a:solidFill>
              </a:rPr>
              <a:t>from the brainstorm</a:t>
            </a:r>
          </a:p>
        </p:txBody>
      </p:sp>
      <p:sp>
        <p:nvSpPr>
          <p:cNvPr id="8" name="TextBox 7"/>
          <p:cNvSpPr txBox="1"/>
          <p:nvPr/>
        </p:nvSpPr>
        <p:spPr>
          <a:xfrm>
            <a:off x="4888719" y="1713280"/>
            <a:ext cx="3267365" cy="2308324"/>
          </a:xfrm>
          <a:prstGeom prst="rect">
            <a:avLst/>
          </a:prstGeom>
          <a:solidFill>
            <a:schemeClr val="accent2">
              <a:lumMod val="50000"/>
              <a:lumOff val="50000"/>
            </a:schemeClr>
          </a:solidFill>
        </p:spPr>
        <p:txBody>
          <a:bodyPr wrap="square" rtlCol="0">
            <a:spAutoFit/>
          </a:bodyPr>
          <a:lstStyle/>
          <a:p>
            <a:pPr lvl="0"/>
            <a:r>
              <a:rPr lang="en-US" b="1" dirty="0"/>
              <a:t>C</a:t>
            </a:r>
            <a:r>
              <a:rPr lang="en-US" b="1" dirty="0" smtClean="0"/>
              <a:t>onnection to the Global Education framework: </a:t>
            </a:r>
            <a:r>
              <a:rPr lang="en-US" dirty="0" smtClean="0"/>
              <a:t>consider GE themes and how activities develop values and attitudes, knowledge and understanding, skills, and capacity for taking action</a:t>
            </a:r>
          </a:p>
        </p:txBody>
      </p:sp>
      <p:sp>
        <p:nvSpPr>
          <p:cNvPr id="9" name="TextBox 8"/>
          <p:cNvSpPr txBox="1"/>
          <p:nvPr/>
        </p:nvSpPr>
        <p:spPr>
          <a:xfrm>
            <a:off x="745946" y="1181059"/>
            <a:ext cx="1861782" cy="646331"/>
          </a:xfrm>
          <a:prstGeom prst="rect">
            <a:avLst/>
          </a:prstGeom>
          <a:solidFill>
            <a:srgbClr val="8EE7FF"/>
          </a:solidFill>
        </p:spPr>
        <p:txBody>
          <a:bodyPr wrap="square" rtlCol="0">
            <a:spAutoFit/>
          </a:bodyPr>
          <a:lstStyle/>
          <a:p>
            <a:r>
              <a:rPr lang="en-US" dirty="0" smtClean="0"/>
              <a:t>Include ideas for </a:t>
            </a:r>
            <a:r>
              <a:rPr lang="en-US" b="1" dirty="0" smtClean="0"/>
              <a:t>evaluation</a:t>
            </a:r>
            <a:endParaRPr lang="en-US" b="1" dirty="0"/>
          </a:p>
        </p:txBody>
      </p:sp>
      <p:sp>
        <p:nvSpPr>
          <p:cNvPr id="10" name="TextBox 9"/>
          <p:cNvSpPr txBox="1"/>
          <p:nvPr/>
        </p:nvSpPr>
        <p:spPr>
          <a:xfrm>
            <a:off x="4247577" y="4565668"/>
            <a:ext cx="3070091" cy="1477328"/>
          </a:xfrm>
          <a:prstGeom prst="rect">
            <a:avLst/>
          </a:prstGeom>
          <a:solidFill>
            <a:srgbClr val="F6FF5D"/>
          </a:solidFill>
        </p:spPr>
        <p:txBody>
          <a:bodyPr wrap="square" rtlCol="0">
            <a:spAutoFit/>
          </a:bodyPr>
          <a:lstStyle/>
          <a:p>
            <a:pPr lvl="0"/>
            <a:r>
              <a:rPr lang="en-US" b="1" dirty="0" smtClean="0"/>
              <a:t>List relevant resources:</a:t>
            </a:r>
            <a:r>
              <a:rPr lang="en-US" dirty="0" smtClean="0"/>
              <a:t> books, AV materials, kits, online sources, experiential resources (guests, excursions, </a:t>
            </a:r>
            <a:r>
              <a:rPr lang="en-US" dirty="0" err="1" smtClean="0"/>
              <a:t>etc</a:t>
            </a:r>
            <a:r>
              <a:rPr lang="en-US" dirty="0" smtClean="0"/>
              <a:t>)</a:t>
            </a:r>
          </a:p>
        </p:txBody>
      </p:sp>
      <p:sp>
        <p:nvSpPr>
          <p:cNvPr id="11" name="TextBox 10"/>
          <p:cNvSpPr txBox="1"/>
          <p:nvPr/>
        </p:nvSpPr>
        <p:spPr>
          <a:xfrm>
            <a:off x="450033" y="4286966"/>
            <a:ext cx="3094750" cy="1200329"/>
          </a:xfrm>
          <a:prstGeom prst="rect">
            <a:avLst/>
          </a:prstGeom>
          <a:solidFill>
            <a:srgbClr val="FFC74A"/>
          </a:solidFill>
        </p:spPr>
        <p:txBody>
          <a:bodyPr wrap="square" rtlCol="0">
            <a:spAutoFit/>
          </a:bodyPr>
          <a:lstStyle/>
          <a:p>
            <a:pPr lvl="0"/>
            <a:r>
              <a:rPr lang="en-US" b="1" dirty="0" smtClean="0"/>
              <a:t>Identify Australian Curriculum Links: </a:t>
            </a:r>
            <a:r>
              <a:rPr lang="en-US" dirty="0" smtClean="0"/>
              <a:t>Learning areas, year level, CCPs, General capabilities</a:t>
            </a:r>
          </a:p>
        </p:txBody>
      </p:sp>
    </p:spTree>
    <p:extLst>
      <p:ext uri="{BB962C8B-B14F-4D97-AF65-F5344CB8AC3E}">
        <p14:creationId xmlns:p14="http://schemas.microsoft.com/office/powerpoint/2010/main" val="161475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426" y="0"/>
            <a:ext cx="4985148" cy="6858000"/>
          </a:xfrm>
          <a:prstGeom prst="rect">
            <a:avLst/>
          </a:prstGeom>
        </p:spPr>
      </p:pic>
    </p:spTree>
    <p:extLst>
      <p:ext uri="{BB962C8B-B14F-4D97-AF65-F5344CB8AC3E}">
        <p14:creationId xmlns:p14="http://schemas.microsoft.com/office/powerpoint/2010/main" val="387283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338"/>
            <a:ext cx="7313613" cy="620712"/>
          </a:xfrm>
        </p:spPr>
        <p:txBody>
          <a:bodyPr rtlCol="0">
            <a:noAutofit/>
          </a:bodyPr>
          <a:lstStyle/>
          <a:p>
            <a:pPr lvl="1" eaLnBrk="1" fontAlgn="auto" hangingPunct="1">
              <a:spcAft>
                <a:spcPts val="0"/>
              </a:spcAft>
              <a:defRPr/>
            </a:pPr>
            <a:r>
              <a:rPr lang="en-AU" sz="3600" b="1" dirty="0">
                <a:solidFill>
                  <a:srgbClr val="AF0C0C"/>
                </a:solidFill>
                <a:latin typeface="Garamond" charset="0"/>
              </a:rPr>
              <a:t> </a:t>
            </a:r>
            <a:r>
              <a:rPr lang="en-AU" sz="3600" b="1" dirty="0" smtClean="0">
                <a:solidFill>
                  <a:srgbClr val="AF0C0C"/>
                </a:solidFill>
                <a:latin typeface="Garamond" charset="0"/>
              </a:rPr>
              <a:t>            </a:t>
            </a:r>
            <a:r>
              <a:rPr lang="en-AU" sz="2800" dirty="0" smtClean="0">
                <a:solidFill>
                  <a:srgbClr val="AF0C0C"/>
                </a:solidFill>
                <a:latin typeface="+mj-lt"/>
              </a:rPr>
              <a:t>Curriculum links:</a:t>
            </a:r>
            <a:endParaRPr lang="en-US" sz="2800" dirty="0">
              <a:solidFill>
                <a:srgbClr val="AF0C0C"/>
              </a:solidFill>
            </a:endParaRPr>
          </a:p>
        </p:txBody>
      </p:sp>
      <p:sp>
        <p:nvSpPr>
          <p:cNvPr id="21507" name="Content Placeholder 2"/>
          <p:cNvSpPr>
            <a:spLocks noGrp="1"/>
          </p:cNvSpPr>
          <p:nvPr>
            <p:ph idx="1"/>
          </p:nvPr>
        </p:nvSpPr>
        <p:spPr>
          <a:xfrm>
            <a:off x="576263" y="1201601"/>
            <a:ext cx="8104187" cy="5291274"/>
          </a:xfrm>
        </p:spPr>
        <p:txBody>
          <a:bodyPr>
            <a:normAutofit/>
          </a:bodyPr>
          <a:lstStyle/>
          <a:p>
            <a:pPr marL="0" indent="0">
              <a:buNone/>
            </a:pPr>
            <a:endParaRPr lang="en-US" sz="2800" dirty="0">
              <a:latin typeface="Goudy Old Style" charset="0"/>
              <a:ea typeface="MS PGothic" charset="0"/>
            </a:endParaRPr>
          </a:p>
          <a:p>
            <a:pPr marL="0" indent="0">
              <a:buNone/>
            </a:pPr>
            <a:r>
              <a:rPr lang="en-US" sz="2000" b="1" dirty="0" smtClean="0"/>
              <a:t>Year 1 English: </a:t>
            </a:r>
            <a:r>
              <a:rPr lang="en-US" sz="2000" dirty="0" smtClean="0"/>
              <a:t>Engage </a:t>
            </a:r>
            <a:r>
              <a:rPr lang="en-US" sz="2000" dirty="0"/>
              <a:t>in conversations and discussions, using active listening </a:t>
            </a:r>
            <a:r>
              <a:rPr lang="en-US" sz="2000" dirty="0" err="1"/>
              <a:t>behaviours</a:t>
            </a:r>
            <a:r>
              <a:rPr lang="en-US" sz="2000" dirty="0"/>
              <a:t>, showing interest, and contributing ideas, information and questions </a:t>
            </a:r>
            <a:r>
              <a:rPr lang="en-US" sz="2000" dirty="0">
                <a:hlinkClick r:id="rId3"/>
              </a:rPr>
              <a:t>(ACELY1656</a:t>
            </a:r>
            <a:r>
              <a:rPr lang="en-US" sz="2000" dirty="0" smtClean="0">
                <a:hlinkClick r:id="rId3"/>
              </a:rPr>
              <a:t>)</a:t>
            </a:r>
            <a:endParaRPr lang="en-US" sz="2000" b="1" dirty="0" smtClean="0"/>
          </a:p>
          <a:p>
            <a:pPr marL="0" indent="0">
              <a:buNone/>
            </a:pPr>
            <a:r>
              <a:rPr lang="en-US" sz="2000" b="1" dirty="0" smtClean="0"/>
              <a:t>Year 5 Science: </a:t>
            </a:r>
            <a:r>
              <a:rPr lang="en-US" sz="2000" dirty="0" smtClean="0"/>
              <a:t>Scientific </a:t>
            </a:r>
            <a:r>
              <a:rPr lang="en-US" sz="2000" dirty="0"/>
              <a:t>understandings, discoveries and inventions are used to solve problems that directly affect peoples’ lives </a:t>
            </a:r>
            <a:r>
              <a:rPr lang="en-US" sz="2000" dirty="0">
                <a:hlinkClick r:id="rId4"/>
              </a:rPr>
              <a:t>(ACSHE083</a:t>
            </a:r>
            <a:r>
              <a:rPr lang="en-US" sz="2000" dirty="0" smtClean="0">
                <a:hlinkClick r:id="rId4"/>
              </a:rPr>
              <a:t>)</a:t>
            </a:r>
            <a:endParaRPr lang="en-US" sz="2000" dirty="0" smtClean="0">
              <a:latin typeface="Goudy Old Style" charset="0"/>
              <a:ea typeface="MS PGothic" charset="0"/>
            </a:endParaRPr>
          </a:p>
          <a:p>
            <a:pPr marL="0" indent="0">
              <a:buNone/>
            </a:pPr>
            <a:r>
              <a:rPr lang="en-US" sz="2000" b="1" dirty="0" smtClean="0"/>
              <a:t>Year 10 Geography: </a:t>
            </a:r>
            <a:r>
              <a:rPr lang="en-US" sz="2000" dirty="0" smtClean="0"/>
              <a:t>The </a:t>
            </a:r>
            <a:r>
              <a:rPr lang="en-US" sz="2000" dirty="0"/>
              <a:t>issues affecting the </a:t>
            </a:r>
            <a:r>
              <a:rPr lang="en-US" sz="2000" dirty="0" smtClean="0"/>
              <a:t>development of places and their impact on human well-being, drawing on a study from a developing country or region in Africa, South America or the Pacific islands. </a:t>
            </a:r>
            <a:r>
              <a:rPr lang="en-US" sz="2000" dirty="0" smtClean="0">
                <a:hlinkClick r:id="rId5"/>
              </a:rPr>
              <a:t>(</a:t>
            </a:r>
            <a:r>
              <a:rPr lang="en-US" sz="2000" dirty="0">
                <a:hlinkClick r:id="rId5"/>
              </a:rPr>
              <a:t>ACHGK078)</a:t>
            </a:r>
            <a:endParaRPr lang="en-US" sz="2000" dirty="0">
              <a:latin typeface="Goudy Old Style" charset="0"/>
              <a:ea typeface="MS PGothic" charset="0"/>
            </a:endParaRPr>
          </a:p>
        </p:txBody>
      </p:sp>
    </p:spTree>
    <p:extLst>
      <p:ext uri="{BB962C8B-B14F-4D97-AF65-F5344CB8AC3E}">
        <p14:creationId xmlns:p14="http://schemas.microsoft.com/office/powerpoint/2010/main" val="11448414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426" y="0"/>
            <a:ext cx="4985148" cy="6858000"/>
          </a:xfrm>
          <a:prstGeom prst="rect">
            <a:avLst/>
          </a:prstGeom>
        </p:spPr>
      </p:pic>
    </p:spTree>
    <p:extLst>
      <p:ext uri="{BB962C8B-B14F-4D97-AF65-F5344CB8AC3E}">
        <p14:creationId xmlns:p14="http://schemas.microsoft.com/office/powerpoint/2010/main" val="29314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0573" y="480019"/>
            <a:ext cx="3496234" cy="954107"/>
          </a:xfrm>
          <a:prstGeom prst="rect">
            <a:avLst/>
          </a:prstGeom>
          <a:noFill/>
        </p:spPr>
        <p:txBody>
          <a:bodyPr wrap="square" rtlCol="0">
            <a:spAutoFit/>
          </a:bodyPr>
          <a:lstStyle/>
          <a:p>
            <a:r>
              <a:rPr lang="en-US" sz="2800" dirty="0" smtClean="0"/>
              <a:t>Dodge ball and the “level playing field”</a:t>
            </a:r>
            <a:endParaRPr lang="en-US" sz="28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9967" y="1680261"/>
            <a:ext cx="6890329" cy="4578241"/>
          </a:xfrm>
          <a:prstGeom prst="rect">
            <a:avLst/>
          </a:prstGeom>
        </p:spPr>
      </p:pic>
      <p:sp>
        <p:nvSpPr>
          <p:cNvPr id="5" name="TextBox 4"/>
          <p:cNvSpPr txBox="1"/>
          <p:nvPr/>
        </p:nvSpPr>
        <p:spPr>
          <a:xfrm>
            <a:off x="1209966" y="6428509"/>
            <a:ext cx="6890329" cy="276999"/>
          </a:xfrm>
          <a:prstGeom prst="rect">
            <a:avLst/>
          </a:prstGeom>
          <a:noFill/>
        </p:spPr>
        <p:txBody>
          <a:bodyPr wrap="square" rtlCol="0">
            <a:spAutoFit/>
          </a:bodyPr>
          <a:lstStyle/>
          <a:p>
            <a:pPr algn="ctr"/>
            <a:r>
              <a:rPr lang="en-AU" sz="1200" dirty="0" err="1" smtClean="0">
                <a:latin typeface="Calibri" panose="020F0502020204030204" pitchFamily="34" charset="0"/>
                <a:hlinkClick r:id="rId3"/>
              </a:rPr>
              <a:t>Dodgeball</a:t>
            </a:r>
            <a:r>
              <a:rPr lang="en-AU" sz="1200" dirty="0" smtClean="0">
                <a:latin typeface="Calibri" panose="020F0502020204030204" pitchFamily="34" charset="0"/>
                <a:hlinkClick r:id="rId3"/>
              </a:rPr>
              <a:t> 14 </a:t>
            </a:r>
            <a:r>
              <a:rPr lang="en-AU" sz="1200" dirty="0" smtClean="0">
                <a:latin typeface="Calibri" panose="020F0502020204030204" pitchFamily="34" charset="0"/>
              </a:rPr>
              <a:t>by </a:t>
            </a:r>
            <a:r>
              <a:rPr lang="en-AU" sz="1200" dirty="0" err="1" smtClean="0">
                <a:latin typeface="Calibri" panose="020F0502020204030204" pitchFamily="34" charset="0"/>
              </a:rPr>
              <a:t>Lightwork</a:t>
            </a:r>
            <a:r>
              <a:rPr lang="en-AU" sz="1200" dirty="0" smtClean="0">
                <a:latin typeface="Calibri" panose="020F0502020204030204" pitchFamily="34" charset="0"/>
              </a:rPr>
              <a:t> Studio 2. Creative Commons license (</a:t>
            </a:r>
            <a:r>
              <a:rPr lang="en-AU" sz="1200" dirty="0" smtClean="0">
                <a:latin typeface="Calibri" panose="020F0502020204030204" pitchFamily="34" charset="0"/>
                <a:hlinkClick r:id="rId4"/>
              </a:rPr>
              <a:t>CC BY- NC - SA 2.0</a:t>
            </a:r>
            <a:r>
              <a:rPr lang="en-AU" sz="1200" dirty="0" smtClean="0">
                <a:latin typeface="Calibri" panose="020F0502020204030204" pitchFamily="34" charset="0"/>
              </a:rPr>
              <a:t>) </a:t>
            </a:r>
            <a:endParaRPr lang="en-AU" sz="1200" dirty="0">
              <a:latin typeface="Calibri" panose="020F0502020204030204" pitchFamily="34" charset="0"/>
            </a:endParaRPr>
          </a:p>
        </p:txBody>
      </p:sp>
    </p:spTree>
    <p:extLst>
      <p:ext uri="{BB962C8B-B14F-4D97-AF65-F5344CB8AC3E}">
        <p14:creationId xmlns:p14="http://schemas.microsoft.com/office/powerpoint/2010/main" val="240938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338"/>
            <a:ext cx="7313613" cy="620712"/>
          </a:xfrm>
        </p:spPr>
        <p:txBody>
          <a:bodyPr rtlCol="0">
            <a:noAutofit/>
          </a:bodyPr>
          <a:lstStyle/>
          <a:p>
            <a:pPr lvl="1" eaLnBrk="1" fontAlgn="auto" hangingPunct="1">
              <a:spcAft>
                <a:spcPts val="0"/>
              </a:spcAft>
              <a:defRPr/>
            </a:pPr>
            <a:r>
              <a:rPr lang="en-AU" sz="3600" b="1" dirty="0">
                <a:solidFill>
                  <a:srgbClr val="AF0C0C"/>
                </a:solidFill>
                <a:latin typeface="Garamond" charset="0"/>
              </a:rPr>
              <a:t> </a:t>
            </a:r>
            <a:r>
              <a:rPr lang="en-AU" sz="3600" b="1" dirty="0" smtClean="0">
                <a:solidFill>
                  <a:srgbClr val="AF0C0C"/>
                </a:solidFill>
                <a:latin typeface="Garamond" charset="0"/>
              </a:rPr>
              <a:t>               </a:t>
            </a:r>
            <a:r>
              <a:rPr lang="en-AU" sz="2800" dirty="0" smtClean="0">
                <a:solidFill>
                  <a:srgbClr val="AF0C0C"/>
                </a:solidFill>
                <a:latin typeface="+mj-lt"/>
              </a:rPr>
              <a:t>Curriculum links:</a:t>
            </a:r>
            <a:endParaRPr lang="en-US" sz="2800" dirty="0">
              <a:solidFill>
                <a:srgbClr val="AF0C0C"/>
              </a:solidFill>
            </a:endParaRPr>
          </a:p>
        </p:txBody>
      </p:sp>
      <p:sp>
        <p:nvSpPr>
          <p:cNvPr id="21507" name="Content Placeholder 2"/>
          <p:cNvSpPr>
            <a:spLocks noGrp="1"/>
          </p:cNvSpPr>
          <p:nvPr>
            <p:ph idx="1"/>
          </p:nvPr>
        </p:nvSpPr>
        <p:spPr>
          <a:xfrm>
            <a:off x="576263" y="1201601"/>
            <a:ext cx="8104187" cy="5291274"/>
          </a:xfrm>
        </p:spPr>
        <p:txBody>
          <a:bodyPr>
            <a:normAutofit/>
          </a:bodyPr>
          <a:lstStyle/>
          <a:p>
            <a:pPr marL="0" indent="0">
              <a:buNone/>
            </a:pPr>
            <a:r>
              <a:rPr lang="en-US" sz="2000" b="1" dirty="0" smtClean="0"/>
              <a:t>Year 6 Geography: </a:t>
            </a:r>
            <a:r>
              <a:rPr lang="en-AU" sz="2000" dirty="0"/>
              <a:t>The various connections Australia has with other countries and how these connections change people and places</a:t>
            </a:r>
            <a:endParaRPr lang="en-US" sz="2000" b="1" dirty="0" smtClean="0"/>
          </a:p>
          <a:p>
            <a:pPr marL="0" indent="0">
              <a:buNone/>
            </a:pPr>
            <a:r>
              <a:rPr lang="en-US" sz="2000" b="1" dirty="0" smtClean="0"/>
              <a:t>Year </a:t>
            </a:r>
            <a:r>
              <a:rPr lang="en-US" sz="2000" b="1" dirty="0"/>
              <a:t>9</a:t>
            </a:r>
            <a:r>
              <a:rPr lang="en-US" sz="2000" b="1" dirty="0" smtClean="0"/>
              <a:t> Geography: </a:t>
            </a:r>
            <a:r>
              <a:rPr lang="en-US" sz="2000" i="1" dirty="0" smtClean="0"/>
              <a:t>Geographies of interconnections. </a:t>
            </a:r>
            <a:r>
              <a:rPr lang="en-AU" sz="2000" dirty="0"/>
              <a:t>The ways that places and people are interconnected with other places through trade in goods and services, at all scales</a:t>
            </a:r>
            <a:endParaRPr lang="en-US" sz="2000" b="1" dirty="0" smtClean="0"/>
          </a:p>
          <a:p>
            <a:pPr marL="0" indent="0">
              <a:buNone/>
            </a:pPr>
            <a:r>
              <a:rPr lang="en-US" sz="2000" b="1" dirty="0" smtClean="0"/>
              <a:t>Year 8 Economics and Business: </a:t>
            </a:r>
            <a:r>
              <a:rPr lang="en-AU" sz="2000" dirty="0"/>
              <a:t>The ways markets operate in Australia and why they may be influenced by </a:t>
            </a:r>
            <a:r>
              <a:rPr lang="en-AU" sz="2000" dirty="0" smtClean="0"/>
              <a:t>government</a:t>
            </a:r>
          </a:p>
          <a:p>
            <a:pPr marL="0" indent="0">
              <a:buNone/>
            </a:pPr>
            <a:r>
              <a:rPr lang="en-US" sz="2000" b="1" dirty="0" smtClean="0"/>
              <a:t>Year 7&amp;8 Health and Physical Education: </a:t>
            </a:r>
            <a:r>
              <a:rPr lang="en-US" sz="2000" i="1" dirty="0" smtClean="0"/>
              <a:t>Movement and physical activity. </a:t>
            </a:r>
            <a:r>
              <a:rPr lang="en-AU" sz="2000" dirty="0"/>
              <a:t>Compose and perform movement </a:t>
            </a:r>
            <a:r>
              <a:rPr lang="en-AU" sz="2000" dirty="0" smtClean="0"/>
              <a:t>sequences</a:t>
            </a:r>
            <a:r>
              <a:rPr lang="en-AU" sz="2000" dirty="0"/>
              <a:t> </a:t>
            </a:r>
            <a:r>
              <a:rPr lang="en-AU" sz="2000" dirty="0" smtClean="0"/>
              <a:t>for </a:t>
            </a:r>
            <a:r>
              <a:rPr lang="en-AU" sz="2000" dirty="0"/>
              <a:t>specific purposes in a variety of contexts</a:t>
            </a:r>
            <a:endParaRPr lang="en-US" sz="2000" dirty="0" smtClean="0">
              <a:latin typeface="Goudy Old Style" charset="0"/>
              <a:ea typeface="MS PGothic" charset="0"/>
            </a:endParaRPr>
          </a:p>
        </p:txBody>
      </p:sp>
    </p:spTree>
    <p:extLst>
      <p:ext uri="{BB962C8B-B14F-4D97-AF65-F5344CB8AC3E}">
        <p14:creationId xmlns:p14="http://schemas.microsoft.com/office/powerpoint/2010/main" val="2754965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endParaRPr lang="en-AU">
              <a:latin typeface="Goudy Old Style" charset="0"/>
              <a:ea typeface="MS PGothic" charset="0"/>
            </a:endParaRPr>
          </a:p>
        </p:txBody>
      </p:sp>
      <p:pic>
        <p:nvPicPr>
          <p:cNvPr id="38915" name="Picture 4">
            <a:hlinkClick r:id="rId2"/>
          </p:cNvPr>
          <p:cNvPicPr>
            <a:picLocks noGrp="1" noChangeAspect="1" noChangeArrowheads="1"/>
          </p:cNvPicPr>
          <p:nvPr>
            <p:ph type="body" idx="1"/>
          </p:nvPr>
        </p:nvPicPr>
        <p:blipFill>
          <a:blip r:embed="rId3" cstate="email">
            <a:extLst>
              <a:ext uri="{28A0092B-C50C-407E-A947-70E740481C1C}">
                <a14:useLocalDpi xmlns:a14="http://schemas.microsoft.com/office/drawing/2010/main"/>
              </a:ext>
            </a:extLst>
          </a:blip>
          <a:srcRect t="7671" b="4149"/>
          <a:stretch>
            <a:fillRect/>
          </a:stretch>
        </p:blipFill>
        <p:spPr>
          <a:xfrm>
            <a:off x="0" y="0"/>
            <a:ext cx="9144000" cy="6378575"/>
          </a:xfrm>
        </p:spPr>
      </p:pic>
      <p:sp>
        <p:nvSpPr>
          <p:cNvPr id="225285" name="Text Box 5"/>
          <p:cNvSpPr txBox="1">
            <a:spLocks noChangeArrowheads="1"/>
          </p:cNvSpPr>
          <p:nvPr/>
        </p:nvSpPr>
        <p:spPr bwMode="auto">
          <a:xfrm>
            <a:off x="0" y="6378575"/>
            <a:ext cx="9144000" cy="641350"/>
          </a:xfrm>
          <a:prstGeom prst="rect">
            <a:avLst/>
          </a:prstGeom>
          <a:noFill/>
          <a:ln>
            <a:noFill/>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BEF397"/>
                </a:solidFill>
              </a14:hiddenFill>
            </a:ext>
            <a:ext uri="{91240B29-F687-4f45-9708-019B960494DF}">
              <a14:hiddenLine xmlns:a14="http://schemas.microsoft.com/office/drawing/2010/main" w="9525">
                <a:solidFill>
                  <a:srgbClr val="F9F9F9"/>
                </a:solidFill>
                <a:miter lim="800000"/>
                <a:headEnd/>
                <a:tailEnd/>
              </a14:hiddenLine>
            </a:ext>
          </a:extLst>
        </p:spPr>
        <p:txBody>
          <a:bodyPr>
            <a:spAutoFit/>
          </a:bodyPr>
          <a:lstStyle/>
          <a:p>
            <a:pPr>
              <a:spcBef>
                <a:spcPct val="50000"/>
              </a:spcBef>
              <a:defRPr/>
            </a:pPr>
            <a:endParaRPr lang="en-AU">
              <a:ea typeface="ＭＳ Ｐゴシック" charset="0"/>
              <a:cs typeface="+mn-cs"/>
            </a:endParaRPr>
          </a:p>
        </p:txBody>
      </p:sp>
      <p:sp>
        <p:nvSpPr>
          <p:cNvPr id="225287" name="Text Box 7"/>
          <p:cNvSpPr txBox="1">
            <a:spLocks noChangeArrowheads="1"/>
          </p:cNvSpPr>
          <p:nvPr/>
        </p:nvSpPr>
        <p:spPr bwMode="auto">
          <a:xfrm>
            <a:off x="2135248" y="6378575"/>
            <a:ext cx="4477776" cy="366712"/>
          </a:xfrm>
          <a:prstGeom prst="rect">
            <a:avLst/>
          </a:prstGeom>
          <a:noFill/>
          <a:ln>
            <a:noFill/>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BEF397"/>
                </a:solidFill>
              </a14:hiddenFill>
            </a:ext>
            <a:ext uri="{91240B29-F687-4f45-9708-019B960494DF}">
              <a14:hiddenLine xmlns:a14="http://schemas.microsoft.com/office/drawing/2010/main" w="9525">
                <a:solidFill>
                  <a:srgbClr val="F9F9F9"/>
                </a:solidFill>
                <a:miter lim="800000"/>
                <a:headEnd/>
                <a:tailEnd/>
              </a14:hiddenLine>
            </a:ext>
          </a:extLst>
        </p:spPr>
        <p:txBody>
          <a:bodyPr wrap="square">
            <a:spAutoFit/>
          </a:bodyPr>
          <a:lstStyle/>
          <a:p>
            <a:pPr>
              <a:spcBef>
                <a:spcPct val="50000"/>
              </a:spcBef>
              <a:defRPr/>
            </a:pPr>
            <a:r>
              <a:rPr lang="en-AU" dirty="0">
                <a:ea typeface="ＭＳ Ｐゴシック" charset="0"/>
                <a:cs typeface="+mn-cs"/>
                <a:hlinkClick r:id="rId4"/>
              </a:rPr>
              <a:t>http://www.globaleducation.edu.au/ </a:t>
            </a:r>
            <a:endParaRPr lang="en-AU" dirty="0">
              <a:ea typeface="ＭＳ Ｐゴシック" charset="0"/>
              <a:cs typeface="+mn-cs"/>
            </a:endParaRPr>
          </a:p>
        </p:txBody>
      </p:sp>
    </p:spTree>
    <p:extLst>
      <p:ext uri="{BB962C8B-B14F-4D97-AF65-F5344CB8AC3E}">
        <p14:creationId xmlns:p14="http://schemas.microsoft.com/office/powerpoint/2010/main" val="2255351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facebook-symbol.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74700" y="646113"/>
            <a:ext cx="17859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twitter_logo-150x150.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4700" y="38433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3140075" y="1144588"/>
            <a:ext cx="5410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9pPr>
          </a:lstStyle>
          <a:p>
            <a:r>
              <a:rPr lang="en-US" sz="2800"/>
              <a:t>www.facebook.com/oneworldcentre</a:t>
            </a:r>
          </a:p>
        </p:txBody>
      </p:sp>
      <p:sp>
        <p:nvSpPr>
          <p:cNvPr id="39941" name="TextBox 7"/>
          <p:cNvSpPr txBox="1">
            <a:spLocks noChangeArrowheads="1"/>
          </p:cNvSpPr>
          <p:nvPr/>
        </p:nvSpPr>
        <p:spPr bwMode="auto">
          <a:xfrm>
            <a:off x="3314700" y="3995738"/>
            <a:ext cx="523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9pPr>
          </a:lstStyle>
          <a:p>
            <a:r>
              <a:rPr lang="en-US" sz="2800"/>
              <a:t>www.twitter.com/oneworldcentre</a:t>
            </a:r>
          </a:p>
        </p:txBody>
      </p:sp>
    </p:spTree>
    <p:extLst>
      <p:ext uri="{BB962C8B-B14F-4D97-AF65-F5344CB8AC3E}">
        <p14:creationId xmlns:p14="http://schemas.microsoft.com/office/powerpoint/2010/main" val="2624033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2411413" y="1196975"/>
            <a:ext cx="4392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2"/>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2"/>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2"/>
              </a:buBlip>
              <a:defRPr>
                <a:solidFill>
                  <a:schemeClr val="tx1"/>
                </a:solidFill>
                <a:latin typeface="Goudy Old Style" charset="0"/>
                <a:ea typeface="MS PGothic" charset="0"/>
                <a:cs typeface="MS PGothic" charset="0"/>
              </a:defRPr>
            </a:lvl9pPr>
          </a:lstStyle>
          <a:p>
            <a:pPr algn="ctr">
              <a:spcBef>
                <a:spcPct val="50000"/>
              </a:spcBef>
            </a:pPr>
            <a:endParaRPr lang="en-US" sz="3600">
              <a:latin typeface="Arial" charset="0"/>
            </a:endParaRPr>
          </a:p>
        </p:txBody>
      </p:sp>
      <p:sp>
        <p:nvSpPr>
          <p:cNvPr id="40963" name="Rectangle 5"/>
          <p:cNvSpPr>
            <a:spLocks noChangeArrowheads="1"/>
          </p:cNvSpPr>
          <p:nvPr/>
        </p:nvSpPr>
        <p:spPr bwMode="auto">
          <a:xfrm>
            <a:off x="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r>
            <a:br>
              <a:rPr lang="en-US"/>
            </a:br>
            <a:endParaRPr lang="en-US"/>
          </a:p>
        </p:txBody>
      </p:sp>
      <p:sp>
        <p:nvSpPr>
          <p:cNvPr id="31748" name="Text Box 7"/>
          <p:cNvSpPr txBox="1">
            <a:spLocks noChangeArrowheads="1"/>
          </p:cNvSpPr>
          <p:nvPr/>
        </p:nvSpPr>
        <p:spPr bwMode="auto">
          <a:xfrm>
            <a:off x="1042988" y="549275"/>
            <a:ext cx="6913562" cy="59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AU" sz="3600" dirty="0">
                <a:solidFill>
                  <a:srgbClr val="AF0C0C"/>
                </a:solidFill>
                <a:latin typeface="+mn-lt"/>
              </a:rPr>
              <a:t>Contact us at:</a:t>
            </a:r>
          </a:p>
          <a:p>
            <a:pPr algn="ctr" eaLnBrk="1" fontAlgn="auto" hangingPunct="1">
              <a:spcBef>
                <a:spcPts val="0"/>
              </a:spcBef>
              <a:spcAft>
                <a:spcPts val="0"/>
              </a:spcAft>
              <a:defRPr/>
            </a:pPr>
            <a:endParaRPr lang="en-AU" sz="1400" dirty="0">
              <a:latin typeface="+mn-lt"/>
            </a:endParaRPr>
          </a:p>
          <a:p>
            <a:pPr algn="ctr" eaLnBrk="1" fontAlgn="auto" hangingPunct="1">
              <a:spcBef>
                <a:spcPts val="0"/>
              </a:spcBef>
              <a:spcAft>
                <a:spcPts val="0"/>
              </a:spcAft>
              <a:defRPr/>
            </a:pPr>
            <a:r>
              <a:rPr lang="en-AU" sz="2400" dirty="0">
                <a:latin typeface="+mn-lt"/>
              </a:rPr>
              <a:t>5 King William St</a:t>
            </a:r>
          </a:p>
          <a:p>
            <a:pPr algn="ctr" eaLnBrk="1" fontAlgn="auto" hangingPunct="1">
              <a:spcBef>
                <a:spcPts val="0"/>
              </a:spcBef>
              <a:spcAft>
                <a:spcPts val="0"/>
              </a:spcAft>
              <a:defRPr/>
            </a:pPr>
            <a:r>
              <a:rPr lang="en-AU" sz="2400" dirty="0">
                <a:latin typeface="+mn-lt"/>
              </a:rPr>
              <a:t>Bayswater 6053</a:t>
            </a:r>
          </a:p>
          <a:p>
            <a:pPr algn="ctr" eaLnBrk="1" fontAlgn="auto" hangingPunct="1">
              <a:spcBef>
                <a:spcPts val="0"/>
              </a:spcBef>
              <a:spcAft>
                <a:spcPts val="0"/>
              </a:spcAft>
              <a:defRPr/>
            </a:pPr>
            <a:r>
              <a:rPr lang="en-AU" sz="2400" dirty="0" err="1">
                <a:latin typeface="+mn-lt"/>
              </a:rPr>
              <a:t>Ph</a:t>
            </a:r>
            <a:r>
              <a:rPr lang="en-AU" sz="2400" dirty="0">
                <a:latin typeface="+mn-lt"/>
              </a:rPr>
              <a:t>: </a:t>
            </a:r>
            <a:r>
              <a:rPr lang="en-AU" sz="2400" dirty="0" smtClean="0">
                <a:latin typeface="+mn-lt"/>
              </a:rPr>
              <a:t>(08) 9371 9133</a:t>
            </a:r>
          </a:p>
          <a:p>
            <a:pPr algn="ctr" eaLnBrk="1" fontAlgn="auto" hangingPunct="1">
              <a:spcBef>
                <a:spcPts val="0"/>
              </a:spcBef>
              <a:spcAft>
                <a:spcPts val="0"/>
              </a:spcAft>
              <a:defRPr/>
            </a:pPr>
            <a:endParaRPr lang="en-AU" sz="2800" dirty="0" smtClean="0">
              <a:latin typeface="+mn-lt"/>
            </a:endParaRPr>
          </a:p>
          <a:p>
            <a:pPr algn="ctr" eaLnBrk="1" fontAlgn="auto" hangingPunct="1">
              <a:spcBef>
                <a:spcPts val="0"/>
              </a:spcBef>
              <a:spcAft>
                <a:spcPts val="0"/>
              </a:spcAft>
              <a:defRPr/>
            </a:pPr>
            <a:r>
              <a:rPr lang="en-AU" sz="3600" dirty="0" err="1" smtClean="0">
                <a:solidFill>
                  <a:srgbClr val="008000"/>
                </a:solidFill>
                <a:latin typeface="+mn-lt"/>
              </a:rPr>
              <a:t>www.oneworldcentre.org.au</a:t>
            </a:r>
            <a:endParaRPr lang="en-AU" sz="3600" dirty="0" smtClean="0">
              <a:solidFill>
                <a:srgbClr val="008000"/>
              </a:solidFill>
              <a:latin typeface="+mn-lt"/>
            </a:endParaRPr>
          </a:p>
          <a:p>
            <a:pPr algn="ctr" eaLnBrk="1" fontAlgn="auto" hangingPunct="1">
              <a:spcBef>
                <a:spcPts val="0"/>
              </a:spcBef>
              <a:spcAft>
                <a:spcPts val="0"/>
              </a:spcAft>
              <a:defRPr/>
            </a:pPr>
            <a:endParaRPr lang="en-AU" sz="3600" dirty="0" smtClean="0">
              <a:solidFill>
                <a:srgbClr val="3366FF"/>
              </a:solidFill>
              <a:latin typeface="+mn-lt"/>
            </a:endParaRPr>
          </a:p>
          <a:p>
            <a:pPr algn="ctr" eaLnBrk="1" fontAlgn="auto" hangingPunct="1">
              <a:spcBef>
                <a:spcPts val="0"/>
              </a:spcBef>
              <a:spcAft>
                <a:spcPts val="0"/>
              </a:spcAft>
              <a:defRPr/>
            </a:pPr>
            <a:r>
              <a:rPr lang="en-AU" sz="3200" dirty="0" err="1" smtClean="0">
                <a:latin typeface="+mj-lt"/>
              </a:rPr>
              <a:t>primaryed@oneworldcentre.org.au</a:t>
            </a:r>
            <a:endParaRPr lang="en-AU" sz="3200" dirty="0" smtClean="0">
              <a:latin typeface="+mj-lt"/>
            </a:endParaRPr>
          </a:p>
          <a:p>
            <a:pPr algn="ctr" eaLnBrk="1" fontAlgn="auto" hangingPunct="1">
              <a:spcBef>
                <a:spcPts val="0"/>
              </a:spcBef>
              <a:spcAft>
                <a:spcPts val="0"/>
              </a:spcAft>
              <a:defRPr/>
            </a:pPr>
            <a:r>
              <a:rPr lang="en-AU" sz="3200" dirty="0" err="1" smtClean="0">
                <a:latin typeface="+mj-lt"/>
              </a:rPr>
              <a:t>education@</a:t>
            </a:r>
            <a:r>
              <a:rPr lang="en-AU" sz="3200" dirty="0" err="1">
                <a:latin typeface="+mj-lt"/>
              </a:rPr>
              <a:t>oneworldcentre.org.au</a:t>
            </a:r>
            <a:endParaRPr lang="en-AU" sz="3200" dirty="0">
              <a:latin typeface="+mj-lt"/>
            </a:endParaRPr>
          </a:p>
          <a:p>
            <a:pPr algn="ctr" eaLnBrk="1" fontAlgn="auto" hangingPunct="1">
              <a:spcBef>
                <a:spcPts val="0"/>
              </a:spcBef>
              <a:spcAft>
                <a:spcPts val="0"/>
              </a:spcAft>
              <a:defRPr/>
            </a:pPr>
            <a:endParaRPr lang="en-AU" sz="2800" dirty="0">
              <a:latin typeface="+mj-lt"/>
            </a:endParaRPr>
          </a:p>
          <a:p>
            <a:pPr algn="ctr" eaLnBrk="1" fontAlgn="auto" hangingPunct="1">
              <a:spcBef>
                <a:spcPts val="0"/>
              </a:spcBef>
              <a:spcAft>
                <a:spcPts val="0"/>
              </a:spcAft>
              <a:defRPr/>
            </a:pPr>
            <a:endParaRPr lang="en-AU" sz="2800" dirty="0" smtClean="0">
              <a:solidFill>
                <a:srgbClr val="3366FF"/>
              </a:solidFill>
              <a:latin typeface="+mn-lt"/>
            </a:endParaRPr>
          </a:p>
          <a:p>
            <a:pPr algn="ctr" eaLnBrk="1" fontAlgn="auto" hangingPunct="1">
              <a:spcBef>
                <a:spcPts val="0"/>
              </a:spcBef>
              <a:spcAft>
                <a:spcPts val="0"/>
              </a:spcAft>
              <a:defRPr/>
            </a:pPr>
            <a:endParaRPr lang="en-AU" sz="2800" b="1" dirty="0">
              <a:solidFill>
                <a:srgbClr val="FFFFFF"/>
              </a:solidFill>
              <a:latin typeface="Garamond" charset="0"/>
            </a:endParaRPr>
          </a:p>
        </p:txBody>
      </p:sp>
    </p:spTree>
    <p:extLst>
      <p:ext uri="{BB962C8B-B14F-4D97-AF65-F5344CB8AC3E}">
        <p14:creationId xmlns:p14="http://schemas.microsoft.com/office/powerpoint/2010/main" val="604763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G_005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7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Rectangle 2"/>
          <p:cNvSpPr>
            <a:spLocks noGrp="1"/>
          </p:cNvSpPr>
          <p:nvPr>
            <p:ph type="title"/>
          </p:nvPr>
        </p:nvSpPr>
        <p:spPr>
          <a:xfrm>
            <a:off x="153988" y="116795"/>
            <a:ext cx="4050318" cy="627767"/>
          </a:xfrm>
        </p:spPr>
        <p:txBody>
          <a:bodyPr/>
          <a:lstStyle/>
          <a:p>
            <a:pPr eaLnBrk="1" hangingPunct="1">
              <a:defRPr/>
            </a:pPr>
            <a:r>
              <a:rPr lang="en-AU" sz="3200" dirty="0" smtClean="0">
                <a:solidFill>
                  <a:schemeClr val="bg1"/>
                </a:solidFill>
                <a:latin typeface="+mn-lt"/>
                <a:ea typeface="ＭＳ Ｐゴシック" charset="0"/>
                <a:cs typeface="+mj-cs"/>
              </a:rPr>
              <a:t>Global fact match</a:t>
            </a:r>
          </a:p>
        </p:txBody>
      </p:sp>
    </p:spTree>
    <p:extLst>
      <p:ext uri="{BB962C8B-B14F-4D97-AF65-F5344CB8AC3E}">
        <p14:creationId xmlns:p14="http://schemas.microsoft.com/office/powerpoint/2010/main" val="33571567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338"/>
            <a:ext cx="7313613" cy="620712"/>
          </a:xfrm>
        </p:spPr>
        <p:txBody>
          <a:bodyPr rtlCol="0">
            <a:noAutofit/>
          </a:bodyPr>
          <a:lstStyle/>
          <a:p>
            <a:pPr lvl="1" eaLnBrk="1" fontAlgn="auto" hangingPunct="1">
              <a:spcAft>
                <a:spcPts val="0"/>
              </a:spcAft>
              <a:defRPr/>
            </a:pPr>
            <a:r>
              <a:rPr lang="en-AU" sz="3600" b="1" dirty="0">
                <a:solidFill>
                  <a:srgbClr val="AF0C0C"/>
                </a:solidFill>
                <a:latin typeface="Garamond" charset="0"/>
              </a:rPr>
              <a:t> </a:t>
            </a:r>
            <a:r>
              <a:rPr lang="en-AU" sz="3600" b="1" dirty="0" smtClean="0">
                <a:solidFill>
                  <a:srgbClr val="AF0C0C"/>
                </a:solidFill>
                <a:latin typeface="Garamond" charset="0"/>
              </a:rPr>
              <a:t>            </a:t>
            </a:r>
            <a:r>
              <a:rPr lang="en-AU" sz="2800" dirty="0" smtClean="0">
                <a:solidFill>
                  <a:srgbClr val="AF0C0C"/>
                </a:solidFill>
                <a:latin typeface="+mj-lt"/>
              </a:rPr>
              <a:t>Curriculum links:</a:t>
            </a:r>
            <a:endParaRPr lang="en-US" sz="2800" dirty="0">
              <a:solidFill>
                <a:srgbClr val="AF0C0C"/>
              </a:solidFill>
            </a:endParaRPr>
          </a:p>
        </p:txBody>
      </p:sp>
      <p:sp>
        <p:nvSpPr>
          <p:cNvPr id="21507" name="Content Placeholder 2"/>
          <p:cNvSpPr>
            <a:spLocks noGrp="1"/>
          </p:cNvSpPr>
          <p:nvPr>
            <p:ph idx="1"/>
          </p:nvPr>
        </p:nvSpPr>
        <p:spPr>
          <a:xfrm>
            <a:off x="576263" y="1201601"/>
            <a:ext cx="8104187" cy="5291274"/>
          </a:xfrm>
        </p:spPr>
        <p:txBody>
          <a:bodyPr>
            <a:normAutofit/>
          </a:bodyPr>
          <a:lstStyle/>
          <a:p>
            <a:pPr marL="0" indent="0">
              <a:buNone/>
            </a:pPr>
            <a:endParaRPr lang="en-US" sz="2800" dirty="0">
              <a:latin typeface="Goudy Old Style" charset="0"/>
              <a:ea typeface="MS PGothic" charset="0"/>
            </a:endParaRPr>
          </a:p>
          <a:p>
            <a:pPr marL="0" indent="0">
              <a:buNone/>
            </a:pPr>
            <a:r>
              <a:rPr lang="en-US" sz="2000" b="1" dirty="0" smtClean="0"/>
              <a:t>Year 1 – 10 Geography skills: </a:t>
            </a:r>
            <a:r>
              <a:rPr lang="en-US" sz="2000" dirty="0" smtClean="0"/>
              <a:t>Posing and developing geographical questions.</a:t>
            </a:r>
          </a:p>
          <a:p>
            <a:pPr marL="0" indent="0">
              <a:buNone/>
            </a:pPr>
            <a:r>
              <a:rPr lang="en-US" sz="2000" b="1" dirty="0" smtClean="0"/>
              <a:t>Year 4, 5, 6 Geography: </a:t>
            </a:r>
            <a:r>
              <a:rPr lang="en-US" sz="2000" dirty="0" smtClean="0"/>
              <a:t>The location of the major countries from different regions (Africa, Asia, South America …)</a:t>
            </a:r>
            <a:endParaRPr lang="en-US" sz="2000" b="1" dirty="0" smtClean="0"/>
          </a:p>
          <a:p>
            <a:pPr marL="0" indent="0">
              <a:buNone/>
            </a:pPr>
            <a:r>
              <a:rPr lang="en-US" sz="2000" b="1" dirty="0"/>
              <a:t>Year </a:t>
            </a:r>
            <a:r>
              <a:rPr lang="en-US" sz="2000" b="1" dirty="0" smtClean="0"/>
              <a:t>9 Geography: </a:t>
            </a:r>
            <a:r>
              <a:rPr lang="en-US" sz="2000" i="1" dirty="0" smtClean="0"/>
              <a:t>Geographies </a:t>
            </a:r>
            <a:r>
              <a:rPr lang="en-US" sz="2000" i="1" dirty="0"/>
              <a:t>of interconnections</a:t>
            </a:r>
            <a:r>
              <a:rPr lang="en-US" sz="2000" dirty="0"/>
              <a:t> focuses on investigating how people, through their choices and actions, are connected to places throughout the world in a wide variety of ways, and how these connections help to make and </a:t>
            </a:r>
            <a:r>
              <a:rPr lang="en-US" sz="2000" dirty="0" smtClean="0"/>
              <a:t>change places and environments.</a:t>
            </a:r>
            <a:endParaRPr lang="en-US" sz="2000" dirty="0" smtClean="0">
              <a:latin typeface="Goudy Old Style" charset="0"/>
              <a:ea typeface="MS PGothic" charset="0"/>
            </a:endParaRPr>
          </a:p>
        </p:txBody>
      </p:sp>
    </p:spTree>
    <p:extLst>
      <p:ext uri="{BB962C8B-B14F-4D97-AF65-F5344CB8AC3E}">
        <p14:creationId xmlns:p14="http://schemas.microsoft.com/office/powerpoint/2010/main" val="1109128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6088" y="503238"/>
            <a:ext cx="8191500" cy="868362"/>
          </a:xfrm>
        </p:spPr>
        <p:txBody>
          <a:bodyPr/>
          <a:lstStyle/>
          <a:p>
            <a:r>
              <a:rPr lang="en-AU" sz="2800">
                <a:solidFill>
                  <a:srgbClr val="458A00"/>
                </a:solidFill>
                <a:latin typeface="Goudy Old Style" charset="0"/>
                <a:ea typeface="MS PGothic" charset="0"/>
              </a:rPr>
              <a:t>The Danger of a Single Story – Chimimanda Adiche</a:t>
            </a:r>
          </a:p>
        </p:txBody>
      </p:sp>
      <p:pic>
        <p:nvPicPr>
          <p:cNvPr id="30723" name="Content Placeholder 3">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24000" y="1735138"/>
            <a:ext cx="6094413" cy="4056062"/>
          </a:xfrm>
        </p:spPr>
      </p:pic>
      <p:sp>
        <p:nvSpPr>
          <p:cNvPr id="30724" name="TextBox 4"/>
          <p:cNvSpPr txBox="1">
            <a:spLocks noChangeArrowheads="1"/>
          </p:cNvSpPr>
          <p:nvPr/>
        </p:nvSpPr>
        <p:spPr bwMode="auto">
          <a:xfrm>
            <a:off x="1524000" y="5967413"/>
            <a:ext cx="6094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MS PGothic" charset="0"/>
                <a:cs typeface="MS PGothic" charset="0"/>
              </a:defRPr>
            </a:lvl1pPr>
            <a:lvl2pPr marL="742950" indent="-285750">
              <a:defRPr sz="2200">
                <a:solidFill>
                  <a:schemeClr val="tx1"/>
                </a:solidFill>
                <a:latin typeface="Goudy Old Style" charset="0"/>
                <a:ea typeface="MS PGothic" charset="0"/>
                <a:cs typeface="MS PGothic" charset="0"/>
              </a:defRPr>
            </a:lvl2pPr>
            <a:lvl3pPr marL="1143000" indent="-228600">
              <a:defRPr sz="2000">
                <a:solidFill>
                  <a:schemeClr val="tx1"/>
                </a:solidFill>
                <a:latin typeface="Goudy Old Style" charset="0"/>
                <a:ea typeface="MS PGothic" charset="0"/>
                <a:cs typeface="MS PGothic" charset="0"/>
              </a:defRPr>
            </a:lvl3pPr>
            <a:lvl4pPr marL="1600200" indent="-228600">
              <a:defRPr>
                <a:solidFill>
                  <a:schemeClr val="tx1"/>
                </a:solidFill>
                <a:latin typeface="Goudy Old Style" charset="0"/>
                <a:ea typeface="MS PGothic" charset="0"/>
                <a:cs typeface="MS PGothic" charset="0"/>
              </a:defRPr>
            </a:lvl4pPr>
            <a:lvl5pPr marL="2057400" indent="-228600">
              <a:defRPr>
                <a:solidFill>
                  <a:schemeClr val="tx1"/>
                </a:solidFill>
                <a:latin typeface="Goudy Old Style" charset="0"/>
                <a:ea typeface="MS PGothic" charset="0"/>
                <a:cs typeface="MS PGothic" charset="0"/>
              </a:defRPr>
            </a:lvl5pPr>
            <a:lvl6pPr marL="25146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6pPr>
            <a:lvl7pPr marL="2971800" indent="-228600" eaLnBrk="0" fontAlgn="base" hangingPunct="0">
              <a:spcBef>
                <a:spcPts val="600"/>
              </a:spcBef>
              <a:spcAft>
                <a:spcPct val="0"/>
              </a:spcAft>
              <a:defRPr>
                <a:solidFill>
                  <a:schemeClr val="tx1"/>
                </a:solidFill>
                <a:latin typeface="Goudy Old Style" charset="0"/>
                <a:ea typeface="MS PGothic" charset="0"/>
                <a:cs typeface="MS PGothic" charset="0"/>
              </a:defRPr>
            </a:lvl7pPr>
            <a:lvl8pPr marL="34290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8pPr>
            <a:lvl9pPr marL="3886200" indent="-228600" eaLnBrk="0" fontAlgn="base" hangingPunct="0">
              <a:spcBef>
                <a:spcPts val="600"/>
              </a:spcBef>
              <a:spcAft>
                <a:spcPct val="0"/>
              </a:spcAft>
              <a:buBlip>
                <a:blip r:embed="rId4"/>
              </a:buBlip>
              <a:defRPr>
                <a:solidFill>
                  <a:schemeClr val="tx1"/>
                </a:solidFill>
                <a:latin typeface="Goudy Old Style" charset="0"/>
                <a:ea typeface="MS PGothic" charset="0"/>
                <a:cs typeface="MS PGothic" charset="0"/>
              </a:defRPr>
            </a:lvl9pPr>
          </a:lstStyle>
          <a:p>
            <a:r>
              <a:rPr lang="en-AU" sz="1200"/>
              <a:t>Image Credit: Chris Boland</a:t>
            </a:r>
          </a:p>
        </p:txBody>
      </p:sp>
    </p:spTree>
    <p:extLst>
      <p:ext uri="{BB962C8B-B14F-4D97-AF65-F5344CB8AC3E}">
        <p14:creationId xmlns:p14="http://schemas.microsoft.com/office/powerpoint/2010/main" val="2484060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54050" y="288925"/>
            <a:ext cx="7313613" cy="1082675"/>
          </a:xfrm>
        </p:spPr>
        <p:txBody>
          <a:bodyPr/>
          <a:lstStyle/>
          <a:p>
            <a:r>
              <a:rPr lang="en-US" sz="3600">
                <a:solidFill>
                  <a:srgbClr val="AF0C0C"/>
                </a:solidFill>
                <a:latin typeface="Goudy Old Style" charset="0"/>
                <a:ea typeface="MS PGothic" charset="0"/>
              </a:rPr>
              <a:t>What’s Global Education?</a:t>
            </a:r>
          </a:p>
        </p:txBody>
      </p:sp>
      <p:sp>
        <p:nvSpPr>
          <p:cNvPr id="18435" name="Content Placeholder 2"/>
          <p:cNvSpPr>
            <a:spLocks noGrp="1"/>
          </p:cNvSpPr>
          <p:nvPr>
            <p:ph idx="1"/>
          </p:nvPr>
        </p:nvSpPr>
        <p:spPr>
          <a:xfrm>
            <a:off x="230188" y="1371600"/>
            <a:ext cx="8601075" cy="5295900"/>
          </a:xfrm>
        </p:spPr>
        <p:txBody>
          <a:bodyPr/>
          <a:lstStyle/>
          <a:p>
            <a:pPr marL="0" indent="0">
              <a:buFontTx/>
              <a:buNone/>
            </a:pPr>
            <a:r>
              <a:rPr lang="en-US" sz="2800">
                <a:latin typeface="Goudy Old Style" charset="0"/>
                <a:ea typeface="MS PGothic" charset="0"/>
              </a:rPr>
              <a:t>“Enabling young people to participate in a better shared future for all is at the heart of global education. </a:t>
            </a:r>
          </a:p>
          <a:p>
            <a:pPr marL="0" indent="0">
              <a:buFontTx/>
              <a:buNone/>
            </a:pPr>
            <a:r>
              <a:rPr lang="en-US" sz="2800">
                <a:latin typeface="Goudy Old Style" charset="0"/>
                <a:ea typeface="MS PGothic" charset="0"/>
              </a:rPr>
              <a:t>Global education promotes open-mindedness leading to new thinking about the world and a predisposition to take action for change. Students learn to take responsibility for their actions, respect and value diversity, and see themselves as global citizens who can contribute to a more peaceful, just and sustainable world”</a:t>
            </a:r>
          </a:p>
          <a:p>
            <a:pPr marL="0" indent="0">
              <a:buFontTx/>
              <a:buNone/>
            </a:pPr>
            <a:endParaRPr lang="en-US" sz="1600">
              <a:latin typeface="Goudy Old Style" charset="0"/>
              <a:ea typeface="MS PGothic" charset="0"/>
            </a:endParaRPr>
          </a:p>
          <a:p>
            <a:pPr marL="0" indent="0" algn="r">
              <a:buFontTx/>
              <a:buNone/>
            </a:pPr>
            <a:r>
              <a:rPr lang="en-US" sz="2100" i="1">
                <a:solidFill>
                  <a:srgbClr val="008000"/>
                </a:solidFill>
                <a:latin typeface="Goudy Old Style" charset="0"/>
                <a:ea typeface="MS PGothic" charset="0"/>
              </a:rPr>
              <a:t>Global Perspectives: A framework for global education in Australian Schools </a:t>
            </a:r>
            <a:r>
              <a:rPr lang="en-US" sz="2100">
                <a:solidFill>
                  <a:srgbClr val="008000"/>
                </a:solidFill>
                <a:latin typeface="Goudy Old Style" charset="0"/>
                <a:ea typeface="MS PGothic" charset="0"/>
              </a:rPr>
              <a:t>Commonwealth of Australia, 2008</a:t>
            </a:r>
          </a:p>
        </p:txBody>
      </p:sp>
    </p:spTree>
    <p:extLst>
      <p:ext uri="{BB962C8B-B14F-4D97-AF65-F5344CB8AC3E}">
        <p14:creationId xmlns:p14="http://schemas.microsoft.com/office/powerpoint/2010/main" val="1857607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arningEmpasesDiagr#472783.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7824" y="52609"/>
            <a:ext cx="6678156" cy="6677950"/>
          </a:xfrm>
          <a:prstGeom prst="ellipse">
            <a:avLst/>
          </a:prstGeom>
          <a:ln>
            <a:noFill/>
          </a:ln>
          <a:effectLst>
            <a:softEdge rad="112500"/>
          </a:effectLst>
        </p:spPr>
      </p:pic>
      <p:pic>
        <p:nvPicPr>
          <p:cNvPr id="20483" name="Picture 7">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24750" y="188913"/>
            <a:ext cx="1233488" cy="1727200"/>
          </a:xfrm>
          <a:prstGeom prst="rect">
            <a:avLst/>
          </a:prstGeom>
          <a:noFill/>
          <a:ln>
            <a:noFill/>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935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AU" sz="6000">
                <a:latin typeface="Calibri" charset="0"/>
                <a:ea typeface="ＭＳ Ｐゴシック" charset="0"/>
              </a:rPr>
              <a:t>Actions for Change</a:t>
            </a:r>
          </a:p>
        </p:txBody>
      </p:sp>
      <p:sp>
        <p:nvSpPr>
          <p:cNvPr id="22531" name="Text Box 3"/>
          <p:cNvSpPr txBox="1">
            <a:spLocks noChangeArrowheads="1"/>
          </p:cNvSpPr>
          <p:nvPr/>
        </p:nvSpPr>
        <p:spPr bwMode="auto">
          <a:xfrm>
            <a:off x="1112838" y="1393825"/>
            <a:ext cx="25923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oudy Old Style" charset="0"/>
                <a:ea typeface="ＭＳ Ｐゴシック" charset="0"/>
                <a:cs typeface="ＭＳ Ｐゴシック" charset="0"/>
              </a:defRPr>
            </a:lvl1pPr>
            <a:lvl2pPr marL="742950" indent="-285750">
              <a:defRPr sz="2200">
                <a:solidFill>
                  <a:schemeClr val="tx1"/>
                </a:solidFill>
                <a:latin typeface="Goudy Old Style" charset="0"/>
                <a:ea typeface="ＭＳ Ｐゴシック" charset="0"/>
              </a:defRPr>
            </a:lvl2pPr>
            <a:lvl3pPr marL="1143000" indent="-228600">
              <a:defRPr sz="2000">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eaLnBrk="0" fontAlgn="base" hangingPunct="0">
              <a:spcBef>
                <a:spcPts val="600"/>
              </a:spcBef>
              <a:spcAft>
                <a:spcPct val="0"/>
              </a:spcAft>
              <a:buBlip>
                <a:blip r:embed="rId2"/>
              </a:buBlip>
              <a:defRPr>
                <a:solidFill>
                  <a:schemeClr val="tx1"/>
                </a:solidFill>
                <a:latin typeface="Goudy Old Style" charset="0"/>
                <a:ea typeface="ＭＳ Ｐゴシック" charset="0"/>
              </a:defRPr>
            </a:lvl6pPr>
            <a:lvl7pPr marL="2971800" indent="-228600" eaLnBrk="0" fontAlgn="base" hangingPunct="0">
              <a:spcBef>
                <a:spcPts val="600"/>
              </a:spcBef>
              <a:spcAft>
                <a:spcPct val="0"/>
              </a:spcAft>
              <a:defRPr>
                <a:solidFill>
                  <a:schemeClr val="tx1"/>
                </a:solidFill>
                <a:latin typeface="Goudy Old Style" charset="0"/>
                <a:ea typeface="ＭＳ Ｐゴシック" charset="0"/>
              </a:defRPr>
            </a:lvl7pPr>
            <a:lvl8pPr marL="3429000" indent="-228600" eaLnBrk="0" fontAlgn="base" hangingPunct="0">
              <a:spcBef>
                <a:spcPts val="600"/>
              </a:spcBef>
              <a:spcAft>
                <a:spcPct val="0"/>
              </a:spcAft>
              <a:buBlip>
                <a:blip r:embed="rId2"/>
              </a:buBlip>
              <a:defRPr>
                <a:solidFill>
                  <a:schemeClr val="tx1"/>
                </a:solidFill>
                <a:latin typeface="Goudy Old Style" charset="0"/>
                <a:ea typeface="ＭＳ Ｐゴシック" charset="0"/>
              </a:defRPr>
            </a:lvl8pPr>
            <a:lvl9pPr marL="3886200" indent="-228600" eaLnBrk="0" fontAlgn="base" hangingPunct="0">
              <a:spcBef>
                <a:spcPts val="600"/>
              </a:spcBef>
              <a:spcAft>
                <a:spcPct val="0"/>
              </a:spcAft>
              <a:buBlip>
                <a:blip r:embed="rId2"/>
              </a:buBlip>
              <a:defRPr>
                <a:solidFill>
                  <a:schemeClr val="tx1"/>
                </a:solidFill>
                <a:latin typeface="Goudy Old Style" charset="0"/>
                <a:ea typeface="ＭＳ Ｐゴシック" charset="0"/>
              </a:defRPr>
            </a:lvl9pPr>
          </a:lstStyle>
          <a:p>
            <a:pPr>
              <a:spcBef>
                <a:spcPct val="50000"/>
              </a:spcBef>
              <a:buClr>
                <a:srgbClr val="CC0000"/>
              </a:buClr>
              <a:buFontTx/>
              <a:buChar char="•"/>
            </a:pPr>
            <a:r>
              <a:rPr lang="en-AU" sz="3200">
                <a:latin typeface="Calibri" charset="0"/>
              </a:rPr>
              <a:t>  LEARN</a:t>
            </a:r>
          </a:p>
          <a:p>
            <a:pPr>
              <a:spcBef>
                <a:spcPct val="50000"/>
              </a:spcBef>
              <a:buClr>
                <a:srgbClr val="FF6600"/>
              </a:buClr>
              <a:buFontTx/>
              <a:buChar char="•"/>
            </a:pPr>
            <a:r>
              <a:rPr lang="en-AU" sz="3200">
                <a:latin typeface="Calibri" charset="0"/>
              </a:rPr>
              <a:t>  TALK</a:t>
            </a:r>
          </a:p>
          <a:p>
            <a:pPr>
              <a:spcBef>
                <a:spcPct val="50000"/>
              </a:spcBef>
              <a:buClr>
                <a:srgbClr val="FFCC00"/>
              </a:buClr>
              <a:buFontTx/>
              <a:buChar char="•"/>
            </a:pPr>
            <a:r>
              <a:rPr lang="en-AU" sz="3200">
                <a:latin typeface="Calibri" charset="0"/>
              </a:rPr>
              <a:t>  BUY</a:t>
            </a:r>
          </a:p>
          <a:p>
            <a:pPr>
              <a:spcBef>
                <a:spcPct val="50000"/>
              </a:spcBef>
              <a:buClr>
                <a:srgbClr val="33CC33"/>
              </a:buClr>
              <a:buFontTx/>
              <a:buChar char="•"/>
            </a:pPr>
            <a:r>
              <a:rPr lang="en-AU" sz="3200">
                <a:latin typeface="Calibri" charset="0"/>
              </a:rPr>
              <a:t>  DONATE</a:t>
            </a:r>
          </a:p>
          <a:p>
            <a:pPr>
              <a:spcBef>
                <a:spcPct val="50000"/>
              </a:spcBef>
              <a:buClr>
                <a:srgbClr val="3399FF"/>
              </a:buClr>
              <a:buFontTx/>
              <a:buChar char="•"/>
            </a:pPr>
            <a:r>
              <a:rPr lang="en-AU" sz="3200">
                <a:latin typeface="Calibri" charset="0"/>
              </a:rPr>
              <a:t>  SHOUT</a:t>
            </a:r>
          </a:p>
          <a:p>
            <a:pPr>
              <a:spcBef>
                <a:spcPct val="50000"/>
              </a:spcBef>
              <a:buClr>
                <a:srgbClr val="800080"/>
              </a:buClr>
              <a:buFontTx/>
              <a:buChar char="•"/>
            </a:pPr>
            <a:r>
              <a:rPr lang="en-AU" sz="3200">
                <a:latin typeface="Calibri" charset="0"/>
              </a:rPr>
              <a:t>  VOLUNTEER</a:t>
            </a:r>
          </a:p>
          <a:p>
            <a:pPr>
              <a:spcBef>
                <a:spcPct val="50000"/>
              </a:spcBef>
              <a:buClr>
                <a:srgbClr val="800080"/>
              </a:buClr>
              <a:buFontTx/>
              <a:buChar char="•"/>
            </a:pPr>
            <a:r>
              <a:rPr lang="en-AU" sz="3200">
                <a:latin typeface="Calibri" charset="0"/>
              </a:rPr>
              <a:t>   LIVE</a:t>
            </a:r>
          </a:p>
        </p:txBody>
      </p:sp>
      <p:sp>
        <p:nvSpPr>
          <p:cNvPr id="22533" name="TextBox 1"/>
          <p:cNvSpPr txBox="1">
            <a:spLocks noChangeArrowheads="1"/>
          </p:cNvSpPr>
          <p:nvPr/>
        </p:nvSpPr>
        <p:spPr bwMode="auto">
          <a:xfrm>
            <a:off x="517525" y="6410325"/>
            <a:ext cx="8450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charset="0"/>
                <a:ea typeface="ＭＳ Ｐゴシック" charset="0"/>
                <a:cs typeface="ＭＳ Ｐゴシック" charset="0"/>
              </a:defRPr>
            </a:lvl1pPr>
            <a:lvl2pPr marL="742950" indent="-285750" eaLnBrk="0" hangingPunct="0">
              <a:defRPr>
                <a:solidFill>
                  <a:schemeClr val="tx1"/>
                </a:solidFill>
                <a:latin typeface="Goudy Old Style" charset="0"/>
                <a:ea typeface="ＭＳ Ｐゴシック" charset="0"/>
              </a:defRPr>
            </a:lvl2pPr>
            <a:lvl3pPr marL="1143000" indent="-228600" eaLnBrk="0" hangingPunct="0">
              <a:defRPr>
                <a:solidFill>
                  <a:schemeClr val="tx1"/>
                </a:solidFill>
                <a:latin typeface="Goudy Old Style" charset="0"/>
                <a:ea typeface="ＭＳ Ｐゴシック" charset="0"/>
              </a:defRPr>
            </a:lvl3pPr>
            <a:lvl4pPr marL="1600200" indent="-228600" eaLnBrk="0" hangingPunct="0">
              <a:defRPr>
                <a:solidFill>
                  <a:schemeClr val="tx1"/>
                </a:solidFill>
                <a:latin typeface="Goudy Old Style" charset="0"/>
                <a:ea typeface="ＭＳ Ｐゴシック" charset="0"/>
              </a:defRPr>
            </a:lvl4pPr>
            <a:lvl5pPr marL="2057400" indent="-228600" eaLnBrk="0" hangingPunct="0">
              <a:defRPr>
                <a:solidFill>
                  <a:schemeClr val="tx1"/>
                </a:solidFill>
                <a:latin typeface="Goudy Old Style" charset="0"/>
                <a:ea typeface="ＭＳ Ｐゴシック" charset="0"/>
              </a:defRPr>
            </a:lvl5pPr>
            <a:lvl6pPr marL="2514600" indent="-228600" eaLnBrk="0" fontAlgn="base" hangingPunct="0">
              <a:spcBef>
                <a:spcPct val="0"/>
              </a:spcBef>
              <a:spcAft>
                <a:spcPct val="0"/>
              </a:spcAft>
              <a:defRPr>
                <a:solidFill>
                  <a:schemeClr val="tx1"/>
                </a:solidFill>
                <a:latin typeface="Goudy Old Style" charset="0"/>
                <a:ea typeface="ＭＳ Ｐゴシック" charset="0"/>
              </a:defRPr>
            </a:lvl6pPr>
            <a:lvl7pPr marL="2971800" indent="-228600" eaLnBrk="0" fontAlgn="base" hangingPunct="0">
              <a:spcBef>
                <a:spcPct val="0"/>
              </a:spcBef>
              <a:spcAft>
                <a:spcPct val="0"/>
              </a:spcAft>
              <a:defRPr>
                <a:solidFill>
                  <a:schemeClr val="tx1"/>
                </a:solidFill>
                <a:latin typeface="Goudy Old Style" charset="0"/>
                <a:ea typeface="ＭＳ Ｐゴシック" charset="0"/>
              </a:defRPr>
            </a:lvl7pPr>
            <a:lvl8pPr marL="3429000" indent="-228600" eaLnBrk="0" fontAlgn="base" hangingPunct="0">
              <a:spcBef>
                <a:spcPct val="0"/>
              </a:spcBef>
              <a:spcAft>
                <a:spcPct val="0"/>
              </a:spcAft>
              <a:defRPr>
                <a:solidFill>
                  <a:schemeClr val="tx1"/>
                </a:solidFill>
                <a:latin typeface="Goudy Old Style" charset="0"/>
                <a:ea typeface="ＭＳ Ｐゴシック" charset="0"/>
              </a:defRPr>
            </a:lvl8pPr>
            <a:lvl9pPr marL="3886200" indent="-228600" eaLnBrk="0" fontAlgn="base" hangingPunct="0">
              <a:spcBef>
                <a:spcPct val="0"/>
              </a:spcBef>
              <a:spcAft>
                <a:spcPct val="0"/>
              </a:spcAft>
              <a:defRPr>
                <a:solidFill>
                  <a:schemeClr val="tx1"/>
                </a:solidFill>
                <a:latin typeface="Goudy Old Style" charset="0"/>
                <a:ea typeface="ＭＳ Ｐゴシック" charset="0"/>
              </a:defRPr>
            </a:lvl9pPr>
          </a:lstStyle>
          <a:p>
            <a:pPr eaLnBrk="1" hangingPunct="1"/>
            <a:r>
              <a:rPr lang="en-AU"/>
              <a:t>http://www.globaleducation.edu.au/teaching-and-learning/school-case-studies.html</a:t>
            </a:r>
          </a:p>
        </p:txBody>
      </p:sp>
      <p:sp>
        <p:nvSpPr>
          <p:cNvPr id="2" name="AutoShape 2" descr="mailbox://C:/Users/OWC%20Education%20One/AppData/Roaming/Thunderbird/Profiles/sgi5g4y9.default/Mail/mail.bekkers.com.au/Inbox?number=704669344&amp;part=1.2.2&amp;filename=10.9.13%20137.jpeg"/>
          <p:cNvSpPr>
            <a:spLocks noChangeAspect="1" noChangeArrowheads="1"/>
          </p:cNvSpPr>
          <p:nvPr/>
        </p:nvSpPr>
        <p:spPr bwMode="auto">
          <a:xfrm>
            <a:off x="155575" y="-1646238"/>
            <a:ext cx="6096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6449" y="1393825"/>
            <a:ext cx="3531883" cy="198668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5225" y="3629891"/>
            <a:ext cx="3352800" cy="2514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3930" y="2423463"/>
            <a:ext cx="3223858" cy="2412856"/>
          </a:xfrm>
          <a:prstGeom prst="rect">
            <a:avLst/>
          </a:prstGeom>
        </p:spPr>
      </p:pic>
    </p:spTree>
    <p:extLst>
      <p:ext uri="{BB962C8B-B14F-4D97-AF65-F5344CB8AC3E}">
        <p14:creationId xmlns:p14="http://schemas.microsoft.com/office/powerpoint/2010/main" val="39127712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2024</TotalTime>
  <Words>951</Words>
  <Application>Microsoft Macintosh PowerPoint</Application>
  <PresentationFormat>On-screen Show (4:3)</PresentationFormat>
  <Paragraphs>135</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Breeze</vt:lpstr>
      <vt:lpstr>PowerPoint Presentation</vt:lpstr>
      <vt:lpstr>PowerPoint Presentation</vt:lpstr>
      <vt:lpstr>             Curriculum links:</vt:lpstr>
      <vt:lpstr>Global fact match</vt:lpstr>
      <vt:lpstr>             Curriculum links:</vt:lpstr>
      <vt:lpstr>The Danger of a Single Story – Chimimanda Adiche</vt:lpstr>
      <vt:lpstr>What’s Global Education?</vt:lpstr>
      <vt:lpstr>PowerPoint Presentation</vt:lpstr>
      <vt:lpstr>Actions for Change</vt:lpstr>
      <vt:lpstr>Goal 2: All young Australians become successful learners, confident and creative individuals, and active and informed citizens</vt:lpstr>
      <vt:lpstr>             Active and informed citizens:</vt:lpstr>
      <vt:lpstr>AC: 3 Cross curriculum priorities</vt:lpstr>
      <vt:lpstr>         </vt:lpstr>
      <vt:lpstr>PowerPoint Presentation</vt:lpstr>
      <vt:lpstr>PowerPoint Presentation</vt:lpstr>
      <vt:lpstr>             Curriculum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vt:lpstr>
      <vt:lpstr>PowerPoint Presentation</vt:lpstr>
      <vt:lpstr>PowerPoint Presentation</vt:lpstr>
      <vt:lpstr>PowerPoint Presentation</vt:lpstr>
      <vt:lpstr>PowerPoint Presentation</vt:lpstr>
      <vt:lpstr>PowerPoint Presentation</vt:lpstr>
      <vt:lpstr>PowerPoint Presentation</vt:lpstr>
      <vt:lpstr>                Curriculum links:</vt:lpstr>
      <vt:lpstr>PowerPoint Presentation</vt:lpstr>
      <vt:lpstr>PowerPoint Presentation</vt:lpstr>
      <vt:lpstr>PowerPoint Presentation</vt:lpstr>
    </vt:vector>
  </TitlesOfParts>
  <Company>One World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 World Centre</dc:creator>
  <cp:lastModifiedBy>One World Centre</cp:lastModifiedBy>
  <cp:revision>44</cp:revision>
  <dcterms:created xsi:type="dcterms:W3CDTF">2014-05-29T06:09:32Z</dcterms:created>
  <dcterms:modified xsi:type="dcterms:W3CDTF">2014-07-07T09:18:33Z</dcterms:modified>
</cp:coreProperties>
</file>